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87" r:id="rId2"/>
    <p:sldMasterId id="2147483800" r:id="rId3"/>
  </p:sldMasterIdLst>
  <p:notesMasterIdLst>
    <p:notesMasterId r:id="rId44"/>
  </p:notesMasterIdLst>
  <p:handoutMasterIdLst>
    <p:handoutMasterId r:id="rId45"/>
  </p:handoutMasterIdLst>
  <p:sldIdLst>
    <p:sldId id="285" r:id="rId4"/>
    <p:sldId id="378" r:id="rId5"/>
    <p:sldId id="379" r:id="rId6"/>
    <p:sldId id="380" r:id="rId7"/>
    <p:sldId id="381" r:id="rId8"/>
    <p:sldId id="382" r:id="rId9"/>
    <p:sldId id="325" r:id="rId10"/>
    <p:sldId id="330" r:id="rId11"/>
    <p:sldId id="331" r:id="rId12"/>
    <p:sldId id="332" r:id="rId13"/>
    <p:sldId id="333" r:id="rId14"/>
    <p:sldId id="334" r:id="rId15"/>
    <p:sldId id="335" r:id="rId16"/>
    <p:sldId id="336" r:id="rId17"/>
    <p:sldId id="337" r:id="rId18"/>
    <p:sldId id="338" r:id="rId19"/>
    <p:sldId id="339" r:id="rId20"/>
    <p:sldId id="341" r:id="rId21"/>
    <p:sldId id="386" r:id="rId22"/>
    <p:sldId id="342" r:id="rId23"/>
    <p:sldId id="344" r:id="rId24"/>
    <p:sldId id="345" r:id="rId25"/>
    <p:sldId id="347" r:id="rId26"/>
    <p:sldId id="348" r:id="rId27"/>
    <p:sldId id="385" r:id="rId28"/>
    <p:sldId id="384" r:id="rId29"/>
    <p:sldId id="356" r:id="rId30"/>
    <p:sldId id="357" r:id="rId31"/>
    <p:sldId id="358" r:id="rId32"/>
    <p:sldId id="359" r:id="rId33"/>
    <p:sldId id="360" r:id="rId34"/>
    <p:sldId id="361" r:id="rId35"/>
    <p:sldId id="368" r:id="rId36"/>
    <p:sldId id="369" r:id="rId37"/>
    <p:sldId id="370" r:id="rId38"/>
    <p:sldId id="371" r:id="rId39"/>
    <p:sldId id="372" r:id="rId40"/>
    <p:sldId id="373" r:id="rId41"/>
    <p:sldId id="376" r:id="rId42"/>
    <p:sldId id="377" r:id="rId4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00FF00"/>
    <a:srgbClr val="66FFFF"/>
    <a:srgbClr val="CCFFFF"/>
    <a:srgbClr val="6600CC"/>
    <a:srgbClr val="CCECFF"/>
    <a:srgbClr val="66FFCC"/>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7" autoAdjust="0"/>
    <p:restoredTop sz="90957" autoAdjust="0"/>
  </p:normalViewPr>
  <p:slideViewPr>
    <p:cSldViewPr>
      <p:cViewPr>
        <p:scale>
          <a:sx n="66" d="100"/>
          <a:sy n="66" d="100"/>
        </p:scale>
        <p:origin x="-1284" y="-15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ea typeface="+mn-ea"/>
              </a:defRPr>
            </a:lvl1pPr>
          </a:lstStyle>
          <a:p>
            <a:pPr>
              <a:defRPr/>
            </a:pPr>
            <a:fld id="{FA3840D7-32D3-4DDD-8AC3-240BFB799E33}" type="datetime2">
              <a:rPr lang="zh-CN" altLang="en-US"/>
              <a:pPr>
                <a:defRPr/>
              </a:pPr>
              <a:t>2012年6月8日</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mn-ea"/>
              </a:defRPr>
            </a:lvl1pPr>
          </a:lstStyle>
          <a:p>
            <a:pPr>
              <a:defRPr/>
            </a:pPr>
            <a:fld id="{2600F67A-1437-46CA-96A6-EA9310C98651}" type="slidenum">
              <a:rPr lang="zh-CN" altLang="en-US"/>
              <a:pPr>
                <a:defRPr/>
              </a:pPr>
              <a:t>‹#›</a:t>
            </a:fld>
            <a:endParaRPr lang="zh-CN" altLang="en-US"/>
          </a:p>
        </p:txBody>
      </p:sp>
    </p:spTree>
    <p:extLst>
      <p:ext uri="{BB962C8B-B14F-4D97-AF65-F5344CB8AC3E}">
        <p14:creationId xmlns:p14="http://schemas.microsoft.com/office/powerpoint/2010/main" val="980153573"/>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ea typeface="+mn-ea"/>
              </a:defRPr>
            </a:lvl1pPr>
          </a:lstStyle>
          <a:p>
            <a:pPr>
              <a:defRPr/>
            </a:pPr>
            <a:fld id="{FB8FA58A-96D0-4D25-AB5D-6BB49EAF3DD3}" type="datetime2">
              <a:rPr lang="zh-CN" altLang="en-US"/>
              <a:pPr>
                <a:defRPr/>
              </a:pPr>
              <a:t>2012年6月8日</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mn-ea"/>
              </a:defRPr>
            </a:lvl1pPr>
          </a:lstStyle>
          <a:p>
            <a:pPr>
              <a:defRPr/>
            </a:pPr>
            <a:fld id="{1BCDC148-26A9-4819-B778-040BCFDDDD15}" type="slidenum">
              <a:rPr lang="zh-CN" altLang="en-US"/>
              <a:pPr>
                <a:defRPr/>
              </a:pPr>
              <a:t>‹#›</a:t>
            </a:fld>
            <a:endParaRPr lang="zh-CN" altLang="en-US"/>
          </a:p>
        </p:txBody>
      </p:sp>
    </p:spTree>
    <p:extLst>
      <p:ext uri="{BB962C8B-B14F-4D97-AF65-F5344CB8AC3E}">
        <p14:creationId xmlns:p14="http://schemas.microsoft.com/office/powerpoint/2010/main" val="632881224"/>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3556" name="日期占位符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a:defRPr/>
            </a:pPr>
            <a:fld id="{513D7A2C-FAE1-4B5B-AD02-A05C8AEB7160}" type="datetime2">
              <a:rPr lang="zh-CN" altLang="en-US" smtClean="0">
                <a:latin typeface="Arial" pitchFamily="34" charset="0"/>
              </a:rPr>
              <a:pPr>
                <a:defRPr/>
              </a:pPr>
              <a:t>2012年6月8日</a:t>
            </a:fld>
            <a:endParaRPr lang="zh-CN" altLang="en-US" smtClean="0">
              <a:latin typeface="Arial" pitchFamily="34" charset="0"/>
            </a:endParaRPr>
          </a:p>
        </p:txBody>
      </p:sp>
      <p:sp>
        <p:nvSpPr>
          <p:cNvPr id="23557" name="灯片编号占位符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530018A-B4B7-4487-9955-0624DFF6E6ED}" type="slidenum">
              <a:rPr lang="zh-CN" altLang="en-US" smtClean="0">
                <a:latin typeface="Arial" pitchFamily="34" charset="0"/>
              </a:rPr>
              <a:pPr>
                <a:defRPr/>
              </a:pPr>
              <a:t>1</a:t>
            </a:fld>
            <a:endParaRPr lang="zh-CN" alt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765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43CB64A-9092-4398-BCE2-29555950C7DB}" type="slidenum">
              <a:rPr lang="zh-CN" altLang="en-US" smtClean="0">
                <a:latin typeface="Arial" pitchFamily="34" charset="0"/>
              </a:rPr>
              <a:pPr>
                <a:defRPr/>
              </a:pPr>
              <a:t>21</a:t>
            </a:fld>
            <a:endParaRPr lang="zh-CN" altLang="en-US" smtClean="0">
              <a:latin typeface="Arial" pitchFamily="34" charset="0"/>
            </a:endParaRPr>
          </a:p>
        </p:txBody>
      </p:sp>
      <p:sp>
        <p:nvSpPr>
          <p:cNvPr id="27653" name="日期占位符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a:defRPr/>
            </a:pPr>
            <a:fld id="{A8CEF332-4ED3-49DB-860F-D7D7F08417A4}" type="datetime2">
              <a:rPr lang="zh-CN" altLang="en-US" smtClean="0">
                <a:latin typeface="Arial" pitchFamily="34" charset="0"/>
              </a:rPr>
              <a:pPr>
                <a:defRPr/>
              </a:pPr>
              <a:t>2012年6月8日</a:t>
            </a:fld>
            <a:endParaRPr lang="zh-CN" altLang="en-US"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765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43CB64A-9092-4398-BCE2-29555950C7DB}" type="slidenum">
              <a:rPr lang="zh-CN" altLang="en-US" smtClean="0">
                <a:latin typeface="Arial" pitchFamily="34" charset="0"/>
              </a:rPr>
              <a:pPr>
                <a:defRPr/>
              </a:pPr>
              <a:t>22</a:t>
            </a:fld>
            <a:endParaRPr lang="zh-CN" altLang="en-US" smtClean="0">
              <a:latin typeface="Arial" pitchFamily="34" charset="0"/>
            </a:endParaRPr>
          </a:p>
        </p:txBody>
      </p:sp>
      <p:sp>
        <p:nvSpPr>
          <p:cNvPr id="27653" name="日期占位符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a:defRPr/>
            </a:pPr>
            <a:fld id="{A8CEF332-4ED3-49DB-860F-D7D7F08417A4}" type="datetime2">
              <a:rPr lang="zh-CN" altLang="en-US" smtClean="0">
                <a:latin typeface="Arial" pitchFamily="34" charset="0"/>
              </a:rPr>
              <a:pPr>
                <a:defRPr/>
              </a:pPr>
              <a:t>2012年6月8日</a:t>
            </a:fld>
            <a:endParaRPr lang="zh-CN" altLang="en-US"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765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43CB64A-9092-4398-BCE2-29555950C7DB}" type="slidenum">
              <a:rPr lang="zh-CN" altLang="en-US" smtClean="0">
                <a:latin typeface="Arial" pitchFamily="34" charset="0"/>
              </a:rPr>
              <a:pPr>
                <a:defRPr/>
              </a:pPr>
              <a:t>23</a:t>
            </a:fld>
            <a:endParaRPr lang="zh-CN" altLang="en-US" smtClean="0">
              <a:latin typeface="Arial" pitchFamily="34" charset="0"/>
            </a:endParaRPr>
          </a:p>
        </p:txBody>
      </p:sp>
      <p:sp>
        <p:nvSpPr>
          <p:cNvPr id="27653" name="日期占位符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a:defRPr/>
            </a:pPr>
            <a:fld id="{A8CEF332-4ED3-49DB-860F-D7D7F08417A4}" type="datetime2">
              <a:rPr lang="zh-CN" altLang="en-US" smtClean="0">
                <a:latin typeface="Arial" pitchFamily="34" charset="0"/>
              </a:rPr>
              <a:pPr>
                <a:defRPr/>
              </a:pPr>
              <a:t>2012年6月8日</a:t>
            </a:fld>
            <a:endParaRPr lang="zh-CN" altLang="en-US"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765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43CB64A-9092-4398-BCE2-29555950C7DB}" type="slidenum">
              <a:rPr lang="zh-CN" altLang="en-US" smtClean="0">
                <a:latin typeface="Arial" pitchFamily="34" charset="0"/>
              </a:rPr>
              <a:pPr>
                <a:defRPr/>
              </a:pPr>
              <a:t>24</a:t>
            </a:fld>
            <a:endParaRPr lang="zh-CN" altLang="en-US" smtClean="0">
              <a:latin typeface="Arial" pitchFamily="34" charset="0"/>
            </a:endParaRPr>
          </a:p>
        </p:txBody>
      </p:sp>
      <p:sp>
        <p:nvSpPr>
          <p:cNvPr id="27653" name="日期占位符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a:defRPr/>
            </a:pPr>
            <a:fld id="{A8CEF332-4ED3-49DB-860F-D7D7F08417A4}" type="datetime2">
              <a:rPr lang="zh-CN" altLang="en-US" smtClean="0">
                <a:latin typeface="Arial" pitchFamily="34" charset="0"/>
              </a:rPr>
              <a:pPr>
                <a:defRPr/>
              </a:pPr>
              <a:t>2012年6月8日</a:t>
            </a:fld>
            <a:endParaRPr lang="zh-CN" altLang="en-US"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765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43CB64A-9092-4398-BCE2-29555950C7DB}" type="slidenum">
              <a:rPr lang="zh-CN" altLang="en-US" smtClean="0">
                <a:latin typeface="Arial" pitchFamily="34" charset="0"/>
              </a:rPr>
              <a:pPr>
                <a:defRPr/>
              </a:pPr>
              <a:t>25</a:t>
            </a:fld>
            <a:endParaRPr lang="zh-CN" altLang="en-US" smtClean="0">
              <a:latin typeface="Arial" pitchFamily="34" charset="0"/>
            </a:endParaRPr>
          </a:p>
        </p:txBody>
      </p:sp>
      <p:sp>
        <p:nvSpPr>
          <p:cNvPr id="27653" name="日期占位符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a:defRPr/>
            </a:pPr>
            <a:fld id="{A8CEF332-4ED3-49DB-860F-D7D7F08417A4}" type="datetime2">
              <a:rPr lang="zh-CN" altLang="en-US" smtClean="0">
                <a:latin typeface="Arial" pitchFamily="34" charset="0"/>
              </a:rPr>
              <a:pPr>
                <a:defRPr/>
              </a:pPr>
              <a:t>2012年6月8日</a:t>
            </a:fld>
            <a:endParaRPr lang="zh-CN" altLang="en-US"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765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43CB64A-9092-4398-BCE2-29555950C7DB}" type="slidenum">
              <a:rPr lang="zh-CN" altLang="en-US" smtClean="0">
                <a:latin typeface="Arial" pitchFamily="34" charset="0"/>
              </a:rPr>
              <a:pPr>
                <a:defRPr/>
              </a:pPr>
              <a:t>26</a:t>
            </a:fld>
            <a:endParaRPr lang="zh-CN" altLang="en-US" smtClean="0">
              <a:latin typeface="Arial" pitchFamily="34" charset="0"/>
            </a:endParaRPr>
          </a:p>
        </p:txBody>
      </p:sp>
      <p:sp>
        <p:nvSpPr>
          <p:cNvPr id="27653" name="日期占位符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a:defRPr/>
            </a:pPr>
            <a:fld id="{A8CEF332-4ED3-49DB-860F-D7D7F08417A4}" type="datetime2">
              <a:rPr lang="zh-CN" altLang="en-US" smtClean="0">
                <a:latin typeface="Arial" pitchFamily="34" charset="0"/>
              </a:rPr>
              <a:pPr>
                <a:defRPr/>
              </a:pPr>
              <a:t>2012年6月8日</a:t>
            </a:fld>
            <a:endParaRPr lang="zh-CN" altLang="en-US"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765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43CB64A-9092-4398-BCE2-29555950C7DB}" type="slidenum">
              <a:rPr lang="zh-CN" altLang="en-US" smtClean="0">
                <a:latin typeface="Arial" pitchFamily="34" charset="0"/>
              </a:rPr>
              <a:pPr>
                <a:defRPr/>
              </a:pPr>
              <a:t>27</a:t>
            </a:fld>
            <a:endParaRPr lang="zh-CN" altLang="en-US" smtClean="0">
              <a:latin typeface="Arial" pitchFamily="34" charset="0"/>
            </a:endParaRPr>
          </a:p>
        </p:txBody>
      </p:sp>
      <p:sp>
        <p:nvSpPr>
          <p:cNvPr id="27653" name="日期占位符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a:defRPr/>
            </a:pPr>
            <a:fld id="{A8CEF332-4ED3-49DB-860F-D7D7F08417A4}" type="datetime2">
              <a:rPr lang="zh-CN" altLang="en-US" smtClean="0">
                <a:latin typeface="Arial" pitchFamily="34" charset="0"/>
              </a:rPr>
              <a:pPr>
                <a:defRPr/>
              </a:pPr>
              <a:t>2012年6月8日</a:t>
            </a:fld>
            <a:endParaRPr lang="zh-CN" altLang="en-US"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765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43CB64A-9092-4398-BCE2-29555950C7DB}" type="slidenum">
              <a:rPr lang="zh-CN" altLang="en-US" smtClean="0">
                <a:latin typeface="Arial" pitchFamily="34" charset="0"/>
              </a:rPr>
              <a:pPr>
                <a:defRPr/>
              </a:pPr>
              <a:t>28</a:t>
            </a:fld>
            <a:endParaRPr lang="zh-CN" altLang="en-US" smtClean="0">
              <a:latin typeface="Arial" pitchFamily="34" charset="0"/>
            </a:endParaRPr>
          </a:p>
        </p:txBody>
      </p:sp>
      <p:sp>
        <p:nvSpPr>
          <p:cNvPr id="27653" name="日期占位符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a:defRPr/>
            </a:pPr>
            <a:fld id="{A8CEF332-4ED3-49DB-860F-D7D7F08417A4}" type="datetime2">
              <a:rPr lang="zh-CN" altLang="en-US" smtClean="0">
                <a:latin typeface="Arial" pitchFamily="34" charset="0"/>
              </a:rPr>
              <a:pPr>
                <a:defRPr/>
              </a:pPr>
              <a:t>2012年6月8日</a:t>
            </a:fld>
            <a:endParaRPr lang="zh-CN" altLang="en-US" smtClean="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765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43CB64A-9092-4398-BCE2-29555950C7DB}" type="slidenum">
              <a:rPr lang="zh-CN" altLang="en-US" smtClean="0">
                <a:latin typeface="Arial" pitchFamily="34" charset="0"/>
              </a:rPr>
              <a:pPr>
                <a:defRPr/>
              </a:pPr>
              <a:t>29</a:t>
            </a:fld>
            <a:endParaRPr lang="zh-CN" altLang="en-US" smtClean="0">
              <a:latin typeface="Arial" pitchFamily="34" charset="0"/>
            </a:endParaRPr>
          </a:p>
        </p:txBody>
      </p:sp>
      <p:sp>
        <p:nvSpPr>
          <p:cNvPr id="27653" name="日期占位符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a:defRPr/>
            </a:pPr>
            <a:fld id="{A8CEF332-4ED3-49DB-860F-D7D7F08417A4}" type="datetime2">
              <a:rPr lang="zh-CN" altLang="en-US" smtClean="0">
                <a:latin typeface="Arial" pitchFamily="34" charset="0"/>
              </a:rPr>
              <a:pPr>
                <a:defRPr/>
              </a:pPr>
              <a:t>2012年6月8日</a:t>
            </a:fld>
            <a:endParaRPr lang="zh-CN" altLang="en-US" smtClean="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765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43CB64A-9092-4398-BCE2-29555950C7DB}" type="slidenum">
              <a:rPr lang="zh-CN" altLang="en-US" smtClean="0">
                <a:latin typeface="Arial" pitchFamily="34" charset="0"/>
              </a:rPr>
              <a:pPr>
                <a:defRPr/>
              </a:pPr>
              <a:t>30</a:t>
            </a:fld>
            <a:endParaRPr lang="zh-CN" altLang="en-US" smtClean="0">
              <a:latin typeface="Arial" pitchFamily="34" charset="0"/>
            </a:endParaRPr>
          </a:p>
        </p:txBody>
      </p:sp>
      <p:sp>
        <p:nvSpPr>
          <p:cNvPr id="27653" name="日期占位符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a:defRPr/>
            </a:pPr>
            <a:fld id="{A8CEF332-4ED3-49DB-860F-D7D7F08417A4}" type="datetime2">
              <a:rPr lang="zh-CN" altLang="en-US" smtClean="0">
                <a:latin typeface="Arial" pitchFamily="34" charset="0"/>
              </a:rPr>
              <a:pPr>
                <a:defRPr/>
              </a:pPr>
              <a:t>2012年6月8日</a:t>
            </a:fld>
            <a:endParaRPr lang="zh-CN" altLang="en-US"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458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D3999ECA-0447-4285-B771-AF0C2686E07A}" type="slidenum">
              <a:rPr lang="zh-CN" altLang="en-US">
                <a:solidFill>
                  <a:prstClr val="black"/>
                </a:solidFill>
              </a:rPr>
              <a:pPr>
                <a:defRPr/>
              </a:pPr>
              <a:t>3</a:t>
            </a:fld>
            <a:endParaRPr lang="zh-CN" altLang="en-US">
              <a:solidFill>
                <a:prstClr val="black"/>
              </a:solidFill>
            </a:endParaRPr>
          </a:p>
        </p:txBody>
      </p:sp>
      <p:sp>
        <p:nvSpPr>
          <p:cNvPr id="24581" name="日期占位符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a:defRPr/>
            </a:pPr>
            <a:fld id="{BBBE5960-12E6-44E9-8CF4-034B8A6C1D36}" type="datetime2">
              <a:rPr lang="zh-CN" altLang="en-US">
                <a:solidFill>
                  <a:prstClr val="black"/>
                </a:solidFill>
              </a:rPr>
              <a:pPr>
                <a:defRPr/>
              </a:pPr>
              <a:t>2012年6月8日</a:t>
            </a:fld>
            <a:endParaRPr lang="zh-CN" alt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765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43CB64A-9092-4398-BCE2-29555950C7DB}" type="slidenum">
              <a:rPr lang="zh-CN" altLang="en-US" smtClean="0">
                <a:latin typeface="Arial" pitchFamily="34" charset="0"/>
              </a:rPr>
              <a:pPr>
                <a:defRPr/>
              </a:pPr>
              <a:t>32</a:t>
            </a:fld>
            <a:endParaRPr lang="zh-CN" altLang="en-US" smtClean="0">
              <a:latin typeface="Arial" pitchFamily="34" charset="0"/>
            </a:endParaRPr>
          </a:p>
        </p:txBody>
      </p:sp>
      <p:sp>
        <p:nvSpPr>
          <p:cNvPr id="27653" name="日期占位符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a:defRPr/>
            </a:pPr>
            <a:fld id="{A8CEF332-4ED3-49DB-860F-D7D7F08417A4}" type="datetime2">
              <a:rPr lang="zh-CN" altLang="en-US" smtClean="0">
                <a:latin typeface="Arial" pitchFamily="34" charset="0"/>
              </a:rPr>
              <a:pPr>
                <a:defRPr/>
              </a:pPr>
              <a:t>2012年6月8日</a:t>
            </a:fld>
            <a:endParaRPr lang="zh-CN" altLang="en-US" smtClean="0">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765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43CB64A-9092-4398-BCE2-29555950C7DB}" type="slidenum">
              <a:rPr lang="zh-CN" altLang="en-US" smtClean="0">
                <a:latin typeface="Arial" pitchFamily="34" charset="0"/>
              </a:rPr>
              <a:pPr>
                <a:defRPr/>
              </a:pPr>
              <a:t>33</a:t>
            </a:fld>
            <a:endParaRPr lang="zh-CN" altLang="en-US" smtClean="0">
              <a:latin typeface="Arial" pitchFamily="34" charset="0"/>
            </a:endParaRPr>
          </a:p>
        </p:txBody>
      </p:sp>
      <p:sp>
        <p:nvSpPr>
          <p:cNvPr id="27653" name="日期占位符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a:defRPr/>
            </a:pPr>
            <a:fld id="{A8CEF332-4ED3-49DB-860F-D7D7F08417A4}" type="datetime2">
              <a:rPr lang="zh-CN" altLang="en-US" smtClean="0">
                <a:latin typeface="Arial" pitchFamily="34" charset="0"/>
              </a:rPr>
              <a:pPr>
                <a:defRPr/>
              </a:pPr>
              <a:t>2012年6月8日</a:t>
            </a:fld>
            <a:endParaRPr lang="zh-CN" altLang="en-US" smtClean="0">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765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43CB64A-9092-4398-BCE2-29555950C7DB}" type="slidenum">
              <a:rPr lang="zh-CN" altLang="en-US" smtClean="0">
                <a:latin typeface="Arial" pitchFamily="34" charset="0"/>
              </a:rPr>
              <a:pPr>
                <a:defRPr/>
              </a:pPr>
              <a:t>34</a:t>
            </a:fld>
            <a:endParaRPr lang="zh-CN" altLang="en-US" smtClean="0">
              <a:latin typeface="Arial" pitchFamily="34" charset="0"/>
            </a:endParaRPr>
          </a:p>
        </p:txBody>
      </p:sp>
      <p:sp>
        <p:nvSpPr>
          <p:cNvPr id="27653" name="日期占位符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a:defRPr/>
            </a:pPr>
            <a:fld id="{A8CEF332-4ED3-49DB-860F-D7D7F08417A4}" type="datetime2">
              <a:rPr lang="zh-CN" altLang="en-US" smtClean="0">
                <a:latin typeface="Arial" pitchFamily="34" charset="0"/>
              </a:rPr>
              <a:pPr>
                <a:defRPr/>
              </a:pPr>
              <a:t>2012年6月8日</a:t>
            </a:fld>
            <a:endParaRPr lang="zh-CN" altLang="en-US" smtClean="0">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765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43CB64A-9092-4398-BCE2-29555950C7DB}" type="slidenum">
              <a:rPr lang="zh-CN" altLang="en-US" smtClean="0">
                <a:latin typeface="Arial" pitchFamily="34" charset="0"/>
              </a:rPr>
              <a:pPr>
                <a:defRPr/>
              </a:pPr>
              <a:t>36</a:t>
            </a:fld>
            <a:endParaRPr lang="zh-CN" altLang="en-US" smtClean="0">
              <a:latin typeface="Arial" pitchFamily="34" charset="0"/>
            </a:endParaRPr>
          </a:p>
        </p:txBody>
      </p:sp>
      <p:sp>
        <p:nvSpPr>
          <p:cNvPr id="27653" name="日期占位符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a:defRPr/>
            </a:pPr>
            <a:fld id="{A8CEF332-4ED3-49DB-860F-D7D7F08417A4}" type="datetime2">
              <a:rPr lang="zh-CN" altLang="en-US" smtClean="0">
                <a:latin typeface="Arial" pitchFamily="34" charset="0"/>
              </a:rPr>
              <a:pPr>
                <a:defRPr/>
              </a:pPr>
              <a:t>2012年6月8日</a:t>
            </a:fld>
            <a:endParaRPr lang="zh-CN" altLang="en-US" smtClean="0">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458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37E1D6EE-C0B1-4E55-912D-C6E71C599358}" type="slidenum">
              <a:rPr lang="zh-CN" altLang="en-US">
                <a:solidFill>
                  <a:prstClr val="black"/>
                </a:solidFill>
              </a:rPr>
              <a:pPr>
                <a:defRPr/>
              </a:pPr>
              <a:t>37</a:t>
            </a:fld>
            <a:endParaRPr lang="zh-CN" altLang="en-US">
              <a:solidFill>
                <a:prstClr val="black"/>
              </a:solidFill>
            </a:endParaRPr>
          </a:p>
        </p:txBody>
      </p:sp>
      <p:sp>
        <p:nvSpPr>
          <p:cNvPr id="24581" name="日期占位符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a:defRPr/>
            </a:pPr>
            <a:fld id="{BBBE5960-12E6-44E9-8CF4-034B8A6C1D36}" type="datetime2">
              <a:rPr lang="zh-CN" altLang="en-US">
                <a:solidFill>
                  <a:prstClr val="black"/>
                </a:solidFill>
              </a:rPr>
              <a:pPr>
                <a:defRPr/>
              </a:pPr>
              <a:t>2012年6月8日</a:t>
            </a:fld>
            <a:endParaRPr lang="zh-CN" alt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765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43CB64A-9092-4398-BCE2-29555950C7DB}" type="slidenum">
              <a:rPr lang="zh-CN" altLang="en-US" smtClean="0">
                <a:latin typeface="Arial" pitchFamily="34" charset="0"/>
              </a:rPr>
              <a:pPr>
                <a:defRPr/>
              </a:pPr>
              <a:t>38</a:t>
            </a:fld>
            <a:endParaRPr lang="zh-CN" altLang="en-US" smtClean="0">
              <a:latin typeface="Arial" pitchFamily="34" charset="0"/>
            </a:endParaRPr>
          </a:p>
        </p:txBody>
      </p:sp>
      <p:sp>
        <p:nvSpPr>
          <p:cNvPr id="27653" name="日期占位符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a:defRPr/>
            </a:pPr>
            <a:fld id="{A8CEF332-4ED3-49DB-860F-D7D7F08417A4}" type="datetime2">
              <a:rPr lang="zh-CN" altLang="en-US" smtClean="0">
                <a:latin typeface="Arial" pitchFamily="34" charset="0"/>
              </a:rPr>
              <a:pPr>
                <a:defRPr/>
              </a:pPr>
              <a:t>2012年6月8日</a:t>
            </a:fld>
            <a:endParaRPr lang="zh-CN" altLang="en-US" smtClean="0">
              <a:latin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765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43CB64A-9092-4398-BCE2-29555950C7DB}" type="slidenum">
              <a:rPr lang="zh-CN" altLang="en-US" smtClean="0">
                <a:latin typeface="Arial" pitchFamily="34" charset="0"/>
              </a:rPr>
              <a:pPr>
                <a:defRPr/>
              </a:pPr>
              <a:t>39</a:t>
            </a:fld>
            <a:endParaRPr lang="zh-CN" altLang="en-US" smtClean="0">
              <a:latin typeface="Arial" pitchFamily="34" charset="0"/>
            </a:endParaRPr>
          </a:p>
        </p:txBody>
      </p:sp>
      <p:sp>
        <p:nvSpPr>
          <p:cNvPr id="27653" name="日期占位符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a:defRPr/>
            </a:pPr>
            <a:fld id="{A8CEF332-4ED3-49DB-860F-D7D7F08417A4}" type="datetime2">
              <a:rPr lang="zh-CN" altLang="en-US" smtClean="0">
                <a:latin typeface="Arial" pitchFamily="34" charset="0"/>
              </a:rPr>
              <a:pPr>
                <a:defRPr/>
              </a:pPr>
              <a:t>2012年6月8日</a:t>
            </a:fld>
            <a:endParaRPr lang="zh-CN" altLang="en-US" smtClean="0">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0964" name="日期占位符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a:defRPr/>
            </a:pPr>
            <a:fld id="{709D0410-DD9D-4158-AFEB-72830D1081F7}" type="datetime2">
              <a:rPr lang="zh-CN" altLang="en-US" smtClean="0">
                <a:solidFill>
                  <a:prstClr val="black"/>
                </a:solidFill>
              </a:rPr>
              <a:pPr>
                <a:defRPr/>
              </a:pPr>
              <a:t>2012年6月8日</a:t>
            </a:fld>
            <a:endParaRPr lang="zh-CN" altLang="en-US" smtClean="0">
              <a:solidFill>
                <a:prstClr val="black"/>
              </a:solidFill>
            </a:endParaRPr>
          </a:p>
        </p:txBody>
      </p:sp>
      <p:sp>
        <p:nvSpPr>
          <p:cNvPr id="40965" name="灯片编号占位符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AAA1B711-72FC-49BA-BD6F-7B665ED8AF0C}" type="slidenum">
              <a:rPr lang="zh-CN" altLang="en-US" smtClean="0">
                <a:solidFill>
                  <a:prstClr val="black"/>
                </a:solidFill>
              </a:rPr>
              <a:pPr>
                <a:defRPr/>
              </a:pPr>
              <a:t>40</a:t>
            </a:fld>
            <a:endParaRPr lang="zh-CN" altLang="en-US" smtClean="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662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2AB03A54-5C96-44DE-9009-658E6444BC0C}" type="slidenum">
              <a:rPr lang="zh-CN" altLang="en-US">
                <a:solidFill>
                  <a:prstClr val="black"/>
                </a:solidFill>
              </a:rPr>
              <a:pPr>
                <a:defRPr/>
              </a:pPr>
              <a:t>4</a:t>
            </a:fld>
            <a:endParaRPr lang="zh-CN" altLang="en-US">
              <a:solidFill>
                <a:prstClr val="black"/>
              </a:solidFill>
            </a:endParaRPr>
          </a:p>
        </p:txBody>
      </p:sp>
      <p:sp>
        <p:nvSpPr>
          <p:cNvPr id="26629" name="日期占位符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a:defRPr/>
            </a:pPr>
            <a:fld id="{F2A46FBD-5DED-4854-9E8F-152C7A2F0E27}" type="datetime2">
              <a:rPr lang="zh-CN" altLang="en-US">
                <a:solidFill>
                  <a:prstClr val="black"/>
                </a:solidFill>
              </a:rPr>
              <a:pPr>
                <a:defRPr/>
              </a:pPr>
              <a:t>2012年6月8日</a:t>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662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393ADB3-5026-4C51-815C-9775435ACCDA}" type="slidenum">
              <a:rPr lang="zh-CN" altLang="en-US">
                <a:solidFill>
                  <a:prstClr val="black"/>
                </a:solidFill>
              </a:rPr>
              <a:pPr>
                <a:defRPr/>
              </a:pPr>
              <a:t>5</a:t>
            </a:fld>
            <a:endParaRPr lang="zh-CN" altLang="en-US">
              <a:solidFill>
                <a:prstClr val="black"/>
              </a:solidFill>
            </a:endParaRPr>
          </a:p>
        </p:txBody>
      </p:sp>
      <p:sp>
        <p:nvSpPr>
          <p:cNvPr id="26629" name="日期占位符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a:defRPr/>
            </a:pPr>
            <a:fld id="{F2A46FBD-5DED-4854-9E8F-152C7A2F0E27}" type="datetime2">
              <a:rPr lang="zh-CN" altLang="en-US">
                <a:solidFill>
                  <a:prstClr val="black"/>
                </a:solidFill>
              </a:rPr>
              <a:pPr>
                <a:defRPr/>
              </a:pPr>
              <a:t>2012年6月8日</a:t>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458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0EBDF94-71E2-42D7-8A29-7B0DABEB945C}" type="slidenum">
              <a:rPr lang="zh-CN" altLang="en-US">
                <a:solidFill>
                  <a:prstClr val="black"/>
                </a:solidFill>
              </a:rPr>
              <a:pPr>
                <a:defRPr/>
              </a:pPr>
              <a:t>6</a:t>
            </a:fld>
            <a:endParaRPr lang="zh-CN" altLang="en-US">
              <a:solidFill>
                <a:prstClr val="black"/>
              </a:solidFill>
            </a:endParaRPr>
          </a:p>
        </p:txBody>
      </p:sp>
      <p:sp>
        <p:nvSpPr>
          <p:cNvPr id="24581" name="日期占位符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a:defRPr/>
            </a:pPr>
            <a:fld id="{BBBE5960-12E6-44E9-8CF4-034B8A6C1D36}" type="datetime2">
              <a:rPr lang="zh-CN" altLang="en-US">
                <a:solidFill>
                  <a:prstClr val="black"/>
                </a:solidFill>
              </a:rPr>
              <a:pPr>
                <a:defRPr/>
              </a:pPr>
              <a:t>2012年6月8日</a:t>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458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37E1D6EE-C0B1-4E55-912D-C6E71C599358}" type="slidenum">
              <a:rPr lang="zh-CN" altLang="en-US">
                <a:solidFill>
                  <a:prstClr val="black"/>
                </a:solidFill>
              </a:rPr>
              <a:pPr>
                <a:defRPr/>
              </a:pPr>
              <a:t>8</a:t>
            </a:fld>
            <a:endParaRPr lang="zh-CN" altLang="en-US">
              <a:solidFill>
                <a:prstClr val="black"/>
              </a:solidFill>
            </a:endParaRPr>
          </a:p>
        </p:txBody>
      </p:sp>
      <p:sp>
        <p:nvSpPr>
          <p:cNvPr id="24581" name="日期占位符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a:defRPr/>
            </a:pPr>
            <a:fld id="{BBBE5960-12E6-44E9-8CF4-034B8A6C1D36}" type="datetime2">
              <a:rPr lang="zh-CN" altLang="en-US">
                <a:solidFill>
                  <a:prstClr val="black"/>
                </a:solidFill>
              </a:rPr>
              <a:pPr>
                <a:defRPr/>
              </a:pPr>
              <a:t>2012年6月8日</a:t>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765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378BE185-71A6-4105-B3AC-2E870423030B}" type="slidenum">
              <a:rPr lang="zh-CN" altLang="en-US" smtClean="0">
                <a:latin typeface="Arial" pitchFamily="34" charset="0"/>
              </a:rPr>
              <a:pPr>
                <a:defRPr/>
              </a:pPr>
              <a:t>18</a:t>
            </a:fld>
            <a:endParaRPr lang="zh-CN" altLang="en-US" smtClean="0">
              <a:latin typeface="Arial" pitchFamily="34" charset="0"/>
            </a:endParaRPr>
          </a:p>
        </p:txBody>
      </p:sp>
      <p:sp>
        <p:nvSpPr>
          <p:cNvPr id="27653" name="日期占位符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a:defRPr/>
            </a:pPr>
            <a:fld id="{A8CEF332-4ED3-49DB-860F-D7D7F08417A4}" type="datetime2">
              <a:rPr lang="zh-CN" altLang="en-US" smtClean="0">
                <a:latin typeface="Arial" pitchFamily="34" charset="0"/>
              </a:rPr>
              <a:pPr>
                <a:defRPr/>
              </a:pPr>
              <a:t>2012年6月8日</a:t>
            </a:fld>
            <a:endParaRPr lang="zh-CN" altLang="en-US"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765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378BE185-71A6-4105-B3AC-2E870423030B}" type="slidenum">
              <a:rPr lang="zh-CN" altLang="en-US" smtClean="0">
                <a:latin typeface="Arial" pitchFamily="34" charset="0"/>
              </a:rPr>
              <a:pPr>
                <a:defRPr/>
              </a:pPr>
              <a:t>19</a:t>
            </a:fld>
            <a:endParaRPr lang="zh-CN" altLang="en-US" smtClean="0">
              <a:latin typeface="Arial" pitchFamily="34" charset="0"/>
            </a:endParaRPr>
          </a:p>
        </p:txBody>
      </p:sp>
      <p:sp>
        <p:nvSpPr>
          <p:cNvPr id="27653" name="日期占位符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a:defRPr/>
            </a:pPr>
            <a:fld id="{A8CEF332-4ED3-49DB-860F-D7D7F08417A4}" type="datetime2">
              <a:rPr lang="zh-CN" altLang="en-US" smtClean="0">
                <a:latin typeface="Arial" pitchFamily="34" charset="0"/>
              </a:rPr>
              <a:pPr>
                <a:defRPr/>
              </a:pPr>
              <a:t>2012年6月8日</a:t>
            </a:fld>
            <a:endParaRPr lang="zh-CN" altLang="en-US"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765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43CB64A-9092-4398-BCE2-29555950C7DB}" type="slidenum">
              <a:rPr lang="zh-CN" altLang="en-US" smtClean="0">
                <a:latin typeface="Arial" pitchFamily="34" charset="0"/>
              </a:rPr>
              <a:pPr>
                <a:defRPr/>
              </a:pPr>
              <a:t>20</a:t>
            </a:fld>
            <a:endParaRPr lang="zh-CN" altLang="en-US" smtClean="0">
              <a:latin typeface="Arial" pitchFamily="34" charset="0"/>
            </a:endParaRPr>
          </a:p>
        </p:txBody>
      </p:sp>
      <p:sp>
        <p:nvSpPr>
          <p:cNvPr id="27653" name="日期占位符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a:defRPr/>
            </a:pPr>
            <a:fld id="{A8CEF332-4ED3-49DB-860F-D7D7F08417A4}" type="datetime2">
              <a:rPr lang="zh-CN" altLang="en-US" smtClean="0">
                <a:latin typeface="Arial" pitchFamily="34" charset="0"/>
              </a:rPr>
              <a:pPr>
                <a:defRPr/>
              </a:pPr>
              <a:t>2012年6月8日</a:t>
            </a:fld>
            <a:endParaRPr lang="zh-CN" altLang="en-US"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6.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32" descr="04_back"/>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8938" y="939800"/>
            <a:ext cx="8405812"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2" descr="04_back"/>
          <p:cNvPicPr>
            <a:picLocks noChangeAspect="1" noChangeArrowheads="1"/>
          </p:cNvPicPr>
          <p:nvPr/>
        </p:nvPicPr>
        <p:blipFill>
          <a:blip r:embed="rId2">
            <a:extLst>
              <a:ext uri="{28A0092B-C50C-407E-A947-70E740481C1C}">
                <a14:useLocalDpi xmlns:a14="http://schemas.microsoft.com/office/drawing/2010/main" val="0"/>
              </a:ext>
            </a:extLst>
          </a:blip>
          <a:srcRect r="8833"/>
          <a:stretch>
            <a:fillRect/>
          </a:stretch>
        </p:blipFill>
        <p:spPr bwMode="auto">
          <a:xfrm>
            <a:off x="1116013" y="942975"/>
            <a:ext cx="7662862"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4"/>
          <p:cNvSpPr>
            <a:spLocks noChangeArrowheads="1"/>
          </p:cNvSpPr>
          <p:nvPr/>
        </p:nvSpPr>
        <p:spPr bwMode="auto">
          <a:xfrm>
            <a:off x="373063" y="942975"/>
            <a:ext cx="8405812" cy="51339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r"/>
            <a:endParaRPr lang="zh-CN" altLang="en-US"/>
          </a:p>
        </p:txBody>
      </p:sp>
      <p:sp>
        <p:nvSpPr>
          <p:cNvPr id="7" name="Line 29"/>
          <p:cNvSpPr>
            <a:spLocks noChangeShapeType="1"/>
          </p:cNvSpPr>
          <p:nvPr/>
        </p:nvSpPr>
        <p:spPr bwMode="auto">
          <a:xfrm>
            <a:off x="395288" y="2535238"/>
            <a:ext cx="5472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8" name="Picture 34" descr="04_icon_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213" y="1773238"/>
            <a:ext cx="1420812" cy="142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C:\Users\Administrator\Desktop\earth.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06413" y="4144963"/>
            <a:ext cx="1905000" cy="190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subTitle" idx="1"/>
          </p:nvPr>
        </p:nvSpPr>
        <p:spPr>
          <a:xfrm>
            <a:off x="624136" y="2708920"/>
            <a:ext cx="4038600" cy="457200"/>
          </a:xfrm>
        </p:spPr>
        <p:txBody>
          <a:bodyPr/>
          <a:lstStyle>
            <a:lvl1pPr marL="0" indent="0">
              <a:buFont typeface="Wingdings" pitchFamily="2" charset="2"/>
              <a:buNone/>
              <a:defRPr sz="1600">
                <a:solidFill>
                  <a:srgbClr val="000000"/>
                </a:solidFill>
              </a:defRPr>
            </a:lvl1pPr>
          </a:lstStyle>
          <a:p>
            <a:pPr lvl="0"/>
            <a:r>
              <a:rPr lang="zh-CN" altLang="en-US" noProof="0" dirty="0" smtClean="0"/>
              <a:t>单击此处编辑母版副标题样式</a:t>
            </a:r>
            <a:endParaRPr lang="en-US" altLang="zh-CN" noProof="0" dirty="0" smtClean="0"/>
          </a:p>
        </p:txBody>
      </p:sp>
      <p:sp>
        <p:nvSpPr>
          <p:cNvPr id="3074" name="Rectangle 2"/>
          <p:cNvSpPr>
            <a:spLocks noGrp="1" noChangeArrowheads="1"/>
          </p:cNvSpPr>
          <p:nvPr>
            <p:ph type="ctrTitle"/>
          </p:nvPr>
        </p:nvSpPr>
        <p:spPr bwMode="gray">
          <a:xfrm>
            <a:off x="395536" y="1959496"/>
            <a:ext cx="4648200" cy="533400"/>
          </a:xfrm>
        </p:spPr>
        <p:txBody>
          <a:bodyPr/>
          <a:lstStyle>
            <a:lvl1pPr algn="l">
              <a:defRPr>
                <a:solidFill>
                  <a:schemeClr val="tx1"/>
                </a:solidFill>
              </a:defRPr>
            </a:lvl1pPr>
          </a:lstStyle>
          <a:p>
            <a:pPr lvl="0"/>
            <a:r>
              <a:rPr lang="zh-CN" altLang="en-US" noProof="0" dirty="0" smtClean="0"/>
              <a:t>单击此处编辑母版标题样式</a:t>
            </a:r>
            <a:endParaRPr lang="en-US" altLang="zh-CN" noProof="0" dirty="0" smtClean="0"/>
          </a:p>
        </p:txBody>
      </p:sp>
      <p:sp>
        <p:nvSpPr>
          <p:cNvPr id="10" name="Rectangle 4"/>
          <p:cNvSpPr>
            <a:spLocks noGrp="1" noChangeArrowheads="1"/>
          </p:cNvSpPr>
          <p:nvPr>
            <p:ph type="dt" sz="half" idx="10"/>
          </p:nvPr>
        </p:nvSpPr>
        <p:spPr>
          <a:xfrm>
            <a:off x="381000" y="6537325"/>
            <a:ext cx="2133600" cy="244475"/>
          </a:xfrm>
        </p:spPr>
        <p:txBody>
          <a:bodyPr/>
          <a:lstStyle>
            <a:lvl1pPr algn="l">
              <a:defRPr b="0">
                <a:solidFill>
                  <a:srgbClr val="000000"/>
                </a:solidFill>
                <a:latin typeface="Arial" charset="0"/>
              </a:defRPr>
            </a:lvl1pPr>
          </a:lstStyle>
          <a:p>
            <a:pPr>
              <a:defRPr/>
            </a:pPr>
            <a:fld id="{5C4278A6-7836-427B-88FE-A8DD273AF79D}" type="datetime1">
              <a:rPr lang="zh-CN" altLang="en-US"/>
              <a:pPr>
                <a:defRPr/>
              </a:pPr>
              <a:t>2012/6/8</a:t>
            </a:fld>
            <a:endParaRPr lang="en-US" altLang="zh-CN"/>
          </a:p>
        </p:txBody>
      </p:sp>
      <p:sp>
        <p:nvSpPr>
          <p:cNvPr id="11" name="Rectangle 5"/>
          <p:cNvSpPr>
            <a:spLocks noGrp="1" noChangeArrowheads="1"/>
          </p:cNvSpPr>
          <p:nvPr>
            <p:ph type="ftr" sz="quarter" idx="11"/>
          </p:nvPr>
        </p:nvSpPr>
        <p:spPr>
          <a:xfrm>
            <a:off x="3124200" y="6537325"/>
            <a:ext cx="2895600" cy="244475"/>
          </a:xfrm>
        </p:spPr>
        <p:txBody>
          <a:bodyPr/>
          <a:lstStyle>
            <a:lvl1pPr algn="ctr">
              <a:defRPr sz="1000" b="0" i="0">
                <a:solidFill>
                  <a:srgbClr val="000000"/>
                </a:solidFill>
              </a:defRPr>
            </a:lvl1pPr>
          </a:lstStyle>
          <a:p>
            <a:pPr>
              <a:defRPr/>
            </a:pPr>
            <a:endParaRPr lang="en-US" altLang="zh-CN"/>
          </a:p>
        </p:txBody>
      </p:sp>
      <p:sp>
        <p:nvSpPr>
          <p:cNvPr id="12" name="Rectangle 6"/>
          <p:cNvSpPr>
            <a:spLocks noGrp="1" noChangeArrowheads="1"/>
          </p:cNvSpPr>
          <p:nvPr>
            <p:ph type="sldNum" sz="quarter" idx="12"/>
          </p:nvPr>
        </p:nvSpPr>
        <p:spPr>
          <a:xfrm>
            <a:off x="6629400" y="6553200"/>
            <a:ext cx="2133600" cy="244475"/>
          </a:xfrm>
        </p:spPr>
        <p:txBody>
          <a:bodyPr/>
          <a:lstStyle>
            <a:lvl1pPr algn="r">
              <a:defRPr>
                <a:latin typeface="Arial" charset="0"/>
              </a:defRPr>
            </a:lvl1pPr>
          </a:lstStyle>
          <a:p>
            <a:pPr>
              <a:defRPr/>
            </a:pPr>
            <a:fld id="{5D4B59F0-E84D-4DB8-AFD8-89A9FA9BFB7E}" type="slidenum">
              <a:rPr lang="en-US" altLang="zh-CN"/>
              <a:pPr>
                <a:defRPr/>
              </a:pPr>
              <a:t>‹#›</a:t>
            </a:fld>
            <a:endParaRPr lang="en-US" altLang="zh-CN"/>
          </a:p>
        </p:txBody>
      </p:sp>
    </p:spTree>
    <p:extLst>
      <p:ext uri="{BB962C8B-B14F-4D97-AF65-F5344CB8AC3E}">
        <p14:creationId xmlns:p14="http://schemas.microsoft.com/office/powerpoint/2010/main" val="1149184863"/>
      </p:ext>
    </p:extLst>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AEE2C255-10AA-4EE0-934E-904C6EB46B15}" type="datetime1">
              <a:rPr lang="zh-CN" altLang="en-US"/>
              <a:pPr>
                <a:defRPr/>
              </a:pPr>
              <a:t>2012/6/8</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BB10ADC-895C-4C30-900D-CB3A6C7C1010}" type="slidenum">
              <a:rPr lang="en-US" altLang="zh-CN"/>
              <a:pPr>
                <a:defRPr/>
              </a:pPr>
              <a:t>‹#›</a:t>
            </a:fld>
            <a:endParaRPr lang="en-US" altLang="zh-CN"/>
          </a:p>
        </p:txBody>
      </p:sp>
    </p:spTree>
    <p:extLst>
      <p:ext uri="{BB962C8B-B14F-4D97-AF65-F5344CB8AC3E}">
        <p14:creationId xmlns:p14="http://schemas.microsoft.com/office/powerpoint/2010/main" val="1942385033"/>
      </p:ext>
    </p:extLst>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43700" y="206375"/>
            <a:ext cx="2171700" cy="6022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28600" y="206375"/>
            <a:ext cx="6362700" cy="6022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D5ECA688-762A-4DDD-95B7-E5CB5A5DB604}" type="datetime1">
              <a:rPr lang="zh-CN" altLang="en-US"/>
              <a:pPr>
                <a:defRPr/>
              </a:pPr>
              <a:t>2012/6/8</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943D0E9-27B2-4578-9C08-32BCB42AE904}" type="slidenum">
              <a:rPr lang="en-US" altLang="zh-CN"/>
              <a:pPr>
                <a:defRPr/>
              </a:pPr>
              <a:t>‹#›</a:t>
            </a:fld>
            <a:endParaRPr lang="en-US" altLang="zh-CN"/>
          </a:p>
        </p:txBody>
      </p:sp>
    </p:spTree>
    <p:extLst>
      <p:ext uri="{BB962C8B-B14F-4D97-AF65-F5344CB8AC3E}">
        <p14:creationId xmlns:p14="http://schemas.microsoft.com/office/powerpoint/2010/main" val="2598913294"/>
      </p:ext>
    </p:extLst>
  </p:cSld>
  <p:clrMapOvr>
    <a:masterClrMapping/>
  </p:clrMapOvr>
  <p:transition>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28600" y="206375"/>
            <a:ext cx="86868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295400"/>
            <a:ext cx="8229600" cy="4933950"/>
          </a:xfrm>
        </p:spPr>
        <p:txBody>
          <a:bodyPr/>
          <a:lstStyle/>
          <a:p>
            <a:pPr lvl="0"/>
            <a:r>
              <a:rPr lang="zh-CN" altLang="en-US" noProof="0" smtClean="0"/>
              <a:t>单击图标添加表格</a:t>
            </a:r>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fld id="{27288298-9917-4480-A2EA-771CDDD06E28}" type="datetime1">
              <a:rPr lang="zh-CN" altLang="en-US"/>
              <a:pPr>
                <a:defRPr/>
              </a:pPr>
              <a:t>2012/6/8</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6553825-376F-4A1A-8475-E67F4B23E924}" type="slidenum">
              <a:rPr lang="en-US" altLang="zh-CN"/>
              <a:pPr>
                <a:defRPr/>
              </a:pPr>
              <a:t>‹#›</a:t>
            </a:fld>
            <a:endParaRPr lang="en-US" altLang="zh-CN"/>
          </a:p>
        </p:txBody>
      </p:sp>
    </p:spTree>
    <p:extLst>
      <p:ext uri="{BB962C8B-B14F-4D97-AF65-F5344CB8AC3E}">
        <p14:creationId xmlns:p14="http://schemas.microsoft.com/office/powerpoint/2010/main" val="2127054996"/>
      </p:ext>
    </p:extLst>
  </p:cSld>
  <p:clrMapOvr>
    <a:masterClrMapping/>
  </p:clrMapOvr>
  <p:transition>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32" descr="04_back"/>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8938" y="939800"/>
            <a:ext cx="8405812"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2" descr="04_back"/>
          <p:cNvPicPr>
            <a:picLocks noChangeAspect="1" noChangeArrowheads="1"/>
          </p:cNvPicPr>
          <p:nvPr/>
        </p:nvPicPr>
        <p:blipFill>
          <a:blip r:embed="rId2">
            <a:extLst>
              <a:ext uri="{28A0092B-C50C-407E-A947-70E740481C1C}">
                <a14:useLocalDpi xmlns:a14="http://schemas.microsoft.com/office/drawing/2010/main" val="0"/>
              </a:ext>
            </a:extLst>
          </a:blip>
          <a:srcRect r="8833"/>
          <a:stretch>
            <a:fillRect/>
          </a:stretch>
        </p:blipFill>
        <p:spPr bwMode="auto">
          <a:xfrm>
            <a:off x="1116013" y="942975"/>
            <a:ext cx="7662862"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4"/>
          <p:cNvSpPr>
            <a:spLocks noChangeArrowheads="1"/>
          </p:cNvSpPr>
          <p:nvPr/>
        </p:nvSpPr>
        <p:spPr bwMode="auto">
          <a:xfrm>
            <a:off x="373063" y="942975"/>
            <a:ext cx="8405812" cy="51339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r"/>
            <a:endParaRPr lang="zh-CN" altLang="en-US">
              <a:solidFill>
                <a:srgbClr val="003366"/>
              </a:solidFill>
            </a:endParaRPr>
          </a:p>
        </p:txBody>
      </p:sp>
      <p:sp>
        <p:nvSpPr>
          <p:cNvPr id="7" name="Line 29"/>
          <p:cNvSpPr>
            <a:spLocks noChangeShapeType="1"/>
          </p:cNvSpPr>
          <p:nvPr/>
        </p:nvSpPr>
        <p:spPr bwMode="auto">
          <a:xfrm>
            <a:off x="395288" y="2535238"/>
            <a:ext cx="5472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8" name="Picture 34" descr="04_icon_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213" y="1773238"/>
            <a:ext cx="1420812" cy="142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C:\Users\Administrator\Desktop\earth.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19250" y="3357563"/>
            <a:ext cx="22320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subTitle" idx="1"/>
          </p:nvPr>
        </p:nvSpPr>
        <p:spPr>
          <a:xfrm>
            <a:off x="624136" y="2708920"/>
            <a:ext cx="4038600" cy="457200"/>
          </a:xfrm>
        </p:spPr>
        <p:txBody>
          <a:bodyPr/>
          <a:lstStyle>
            <a:lvl1pPr marL="0" indent="0">
              <a:buFont typeface="Wingdings" pitchFamily="2" charset="2"/>
              <a:buNone/>
              <a:defRPr sz="1600">
                <a:solidFill>
                  <a:srgbClr val="000000"/>
                </a:solidFill>
              </a:defRPr>
            </a:lvl1pPr>
          </a:lstStyle>
          <a:p>
            <a:pPr lvl="0"/>
            <a:r>
              <a:rPr lang="zh-CN" altLang="en-US" noProof="0" dirty="0" smtClean="0"/>
              <a:t>单击此处编辑母版副标题样式</a:t>
            </a:r>
            <a:endParaRPr lang="en-US" altLang="zh-CN" noProof="0" dirty="0" smtClean="0"/>
          </a:p>
        </p:txBody>
      </p:sp>
      <p:sp>
        <p:nvSpPr>
          <p:cNvPr id="3074" name="Rectangle 2"/>
          <p:cNvSpPr>
            <a:spLocks noGrp="1" noChangeArrowheads="1"/>
          </p:cNvSpPr>
          <p:nvPr>
            <p:ph type="ctrTitle"/>
          </p:nvPr>
        </p:nvSpPr>
        <p:spPr bwMode="gray">
          <a:xfrm>
            <a:off x="395536" y="1959496"/>
            <a:ext cx="4648200" cy="533400"/>
          </a:xfrm>
        </p:spPr>
        <p:txBody>
          <a:bodyPr/>
          <a:lstStyle>
            <a:lvl1pPr algn="l">
              <a:defRPr>
                <a:solidFill>
                  <a:schemeClr val="tx1"/>
                </a:solidFill>
              </a:defRPr>
            </a:lvl1pPr>
          </a:lstStyle>
          <a:p>
            <a:pPr lvl="0"/>
            <a:r>
              <a:rPr lang="zh-CN" altLang="en-US" noProof="0" dirty="0" smtClean="0"/>
              <a:t>单击此处编辑母版标题样式</a:t>
            </a:r>
            <a:endParaRPr lang="en-US" altLang="zh-CN" noProof="0" dirty="0" smtClean="0"/>
          </a:p>
        </p:txBody>
      </p:sp>
      <p:sp>
        <p:nvSpPr>
          <p:cNvPr id="10" name="Rectangle 4"/>
          <p:cNvSpPr>
            <a:spLocks noGrp="1" noChangeArrowheads="1"/>
          </p:cNvSpPr>
          <p:nvPr>
            <p:ph type="dt" sz="half" idx="10"/>
          </p:nvPr>
        </p:nvSpPr>
        <p:spPr>
          <a:xfrm>
            <a:off x="381000" y="6537325"/>
            <a:ext cx="2133600" cy="244475"/>
          </a:xfrm>
        </p:spPr>
        <p:txBody>
          <a:bodyPr/>
          <a:lstStyle>
            <a:lvl1pPr algn="l">
              <a:defRPr b="0">
                <a:solidFill>
                  <a:srgbClr val="000000"/>
                </a:solidFill>
                <a:latin typeface="Arial" charset="0"/>
              </a:defRPr>
            </a:lvl1pPr>
          </a:lstStyle>
          <a:p>
            <a:pPr>
              <a:defRPr/>
            </a:pPr>
            <a:fld id="{D9C9968A-11D1-4BF4-89D5-88CFE13775B2}" type="datetime1">
              <a:rPr lang="zh-CN" altLang="en-US"/>
              <a:pPr>
                <a:defRPr/>
              </a:pPr>
              <a:t>2012/6/8</a:t>
            </a:fld>
            <a:endParaRPr lang="en-US" altLang="zh-CN"/>
          </a:p>
        </p:txBody>
      </p:sp>
      <p:sp>
        <p:nvSpPr>
          <p:cNvPr id="11" name="Rectangle 5"/>
          <p:cNvSpPr>
            <a:spLocks noGrp="1" noChangeArrowheads="1"/>
          </p:cNvSpPr>
          <p:nvPr>
            <p:ph type="ftr" sz="quarter" idx="11"/>
          </p:nvPr>
        </p:nvSpPr>
        <p:spPr>
          <a:xfrm>
            <a:off x="3124200" y="6537325"/>
            <a:ext cx="2895600" cy="244475"/>
          </a:xfrm>
        </p:spPr>
        <p:txBody>
          <a:bodyPr/>
          <a:lstStyle>
            <a:lvl1pPr algn="ctr">
              <a:defRPr sz="1000" b="0" i="0">
                <a:solidFill>
                  <a:srgbClr val="000000"/>
                </a:solidFill>
              </a:defRPr>
            </a:lvl1pPr>
          </a:lstStyle>
          <a:p>
            <a:pPr>
              <a:defRPr/>
            </a:pPr>
            <a:endParaRPr lang="en-US" altLang="zh-CN"/>
          </a:p>
        </p:txBody>
      </p:sp>
      <p:sp>
        <p:nvSpPr>
          <p:cNvPr id="12" name="Rectangle 6"/>
          <p:cNvSpPr>
            <a:spLocks noGrp="1" noChangeArrowheads="1"/>
          </p:cNvSpPr>
          <p:nvPr>
            <p:ph type="sldNum" sz="quarter" idx="12"/>
          </p:nvPr>
        </p:nvSpPr>
        <p:spPr>
          <a:xfrm>
            <a:off x="6629400" y="6553200"/>
            <a:ext cx="2133600" cy="244475"/>
          </a:xfrm>
        </p:spPr>
        <p:txBody>
          <a:bodyPr/>
          <a:lstStyle>
            <a:lvl1pPr algn="r">
              <a:defRPr>
                <a:latin typeface="Arial" charset="0"/>
              </a:defRPr>
            </a:lvl1pPr>
          </a:lstStyle>
          <a:p>
            <a:pPr>
              <a:defRPr/>
            </a:pPr>
            <a:fld id="{AD1D3EB6-562A-4FF5-A7A7-C1F141F1E78D}" type="slidenum">
              <a:rPr lang="en-US" altLang="zh-CN"/>
              <a:pPr>
                <a:defRPr/>
              </a:pPr>
              <a:t>‹#›</a:t>
            </a:fld>
            <a:endParaRPr lang="en-US" altLang="zh-CN"/>
          </a:p>
        </p:txBody>
      </p:sp>
    </p:spTree>
    <p:extLst>
      <p:ext uri="{BB962C8B-B14F-4D97-AF65-F5344CB8AC3E}">
        <p14:creationId xmlns:p14="http://schemas.microsoft.com/office/powerpoint/2010/main" val="2407432753"/>
      </p:ext>
    </p:extLst>
  </p:cSld>
  <p:clrMapOvr>
    <a:masterClrMapping/>
  </p:clrMapOvr>
  <p:transition>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2510999"/>
      </p:ext>
    </p:extLst>
  </p:cSld>
  <p:clrMapOvr>
    <a:masterClrMapping/>
  </p:clrMapOvr>
  <p:transition>
    <p:wip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BBEC987E-48A6-4877-B7EC-DAC04E708FEB}" type="datetime1">
              <a:rPr lang="zh-CN" altLang="en-US"/>
              <a:pPr>
                <a:defRPr/>
              </a:pPr>
              <a:t>2012/6/8</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418A80B-47BD-4BC1-8722-6A09C48333AC}" type="slidenum">
              <a:rPr lang="en-US" altLang="zh-CN"/>
              <a:pPr>
                <a:defRPr/>
              </a:pPr>
              <a:t>‹#›</a:t>
            </a:fld>
            <a:endParaRPr lang="en-US" altLang="zh-CN"/>
          </a:p>
        </p:txBody>
      </p:sp>
    </p:spTree>
    <p:extLst>
      <p:ext uri="{BB962C8B-B14F-4D97-AF65-F5344CB8AC3E}">
        <p14:creationId xmlns:p14="http://schemas.microsoft.com/office/powerpoint/2010/main" val="4171453047"/>
      </p:ext>
    </p:extLst>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95400"/>
            <a:ext cx="4038600" cy="493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95400"/>
            <a:ext cx="4038600" cy="493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0BCA30F4-DC13-4A16-8AB0-92B9F8C80E6D}" type="datetime1">
              <a:rPr lang="zh-CN" altLang="en-US"/>
              <a:pPr>
                <a:defRPr/>
              </a:pPr>
              <a:t>2012/6/8</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B09839F-2CA9-49A1-8272-6DDA3E09AF1F}" type="slidenum">
              <a:rPr lang="en-US" altLang="zh-CN"/>
              <a:pPr>
                <a:defRPr/>
              </a:pPr>
              <a:t>‹#›</a:t>
            </a:fld>
            <a:endParaRPr lang="en-US" altLang="zh-CN"/>
          </a:p>
        </p:txBody>
      </p:sp>
    </p:spTree>
    <p:extLst>
      <p:ext uri="{BB962C8B-B14F-4D97-AF65-F5344CB8AC3E}">
        <p14:creationId xmlns:p14="http://schemas.microsoft.com/office/powerpoint/2010/main" val="2324923399"/>
      </p:ext>
    </p:extLst>
  </p:cSld>
  <p:clrMapOvr>
    <a:masterClrMapping/>
  </p:clrMapOvr>
  <p:transition>
    <p:wip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47B39AF2-9BEB-4272-9297-D482061BDD2C}" type="datetime1">
              <a:rPr lang="zh-CN" altLang="en-US"/>
              <a:pPr>
                <a:defRPr/>
              </a:pPr>
              <a:t>2012/6/8</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6BE7E22A-DC7E-4882-B3AA-4BCD93E8D146}" type="slidenum">
              <a:rPr lang="en-US" altLang="zh-CN"/>
              <a:pPr>
                <a:defRPr/>
              </a:pPr>
              <a:t>‹#›</a:t>
            </a:fld>
            <a:endParaRPr lang="en-US" altLang="zh-CN"/>
          </a:p>
        </p:txBody>
      </p:sp>
    </p:spTree>
    <p:extLst>
      <p:ext uri="{BB962C8B-B14F-4D97-AF65-F5344CB8AC3E}">
        <p14:creationId xmlns:p14="http://schemas.microsoft.com/office/powerpoint/2010/main" val="2506734363"/>
      </p:ext>
    </p:extLst>
  </p:cSld>
  <p:clrMapOvr>
    <a:masterClrMapping/>
  </p:clrMapOvr>
  <p:transition>
    <p:wip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EECBD19C-1040-42EE-AE31-90B159BA1E25}" type="datetime1">
              <a:rPr lang="zh-CN" altLang="en-US"/>
              <a:pPr>
                <a:defRPr/>
              </a:pPr>
              <a:t>2012/6/8</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60C0CBE1-BAB3-4C84-A553-090158763E74}" type="slidenum">
              <a:rPr lang="en-US" altLang="zh-CN"/>
              <a:pPr>
                <a:defRPr/>
              </a:pPr>
              <a:t>‹#›</a:t>
            </a:fld>
            <a:endParaRPr lang="en-US" altLang="zh-CN"/>
          </a:p>
        </p:txBody>
      </p:sp>
    </p:spTree>
    <p:extLst>
      <p:ext uri="{BB962C8B-B14F-4D97-AF65-F5344CB8AC3E}">
        <p14:creationId xmlns:p14="http://schemas.microsoft.com/office/powerpoint/2010/main" val="2941955329"/>
      </p:ext>
    </p:extLst>
  </p:cSld>
  <p:clrMapOvr>
    <a:masterClrMapping/>
  </p:clrMapOvr>
  <p:transition>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4BC29EE-FE96-47D2-AC23-F8D0BB186423}" type="datetime1">
              <a:rPr lang="zh-CN" altLang="en-US"/>
              <a:pPr>
                <a:defRPr/>
              </a:pPr>
              <a:t>2012/6/8</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0DCF6984-0C57-4CBC-8392-77F0B1DF3CD8}" type="slidenum">
              <a:rPr lang="en-US" altLang="zh-CN"/>
              <a:pPr>
                <a:defRPr/>
              </a:pPr>
              <a:t>‹#›</a:t>
            </a:fld>
            <a:endParaRPr lang="en-US" altLang="zh-CN"/>
          </a:p>
        </p:txBody>
      </p:sp>
    </p:spTree>
    <p:extLst>
      <p:ext uri="{BB962C8B-B14F-4D97-AF65-F5344CB8AC3E}">
        <p14:creationId xmlns:p14="http://schemas.microsoft.com/office/powerpoint/2010/main" val="2778601483"/>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4787900" y="6397625"/>
            <a:ext cx="4186238"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r>
              <a:rPr lang="zh-CN" altLang="en-US" sz="2000" b="1" dirty="0" smtClean="0">
                <a:solidFill>
                  <a:schemeClr val="bg1"/>
                </a:solidFill>
                <a:latin typeface="黑体" pitchFamily="49" charset="-122"/>
                <a:ea typeface="黑体" pitchFamily="49" charset="-122"/>
              </a:rPr>
              <a:t>情感分析资源构建方法设计与实现</a:t>
            </a:r>
            <a:endParaRPr lang="en-US" altLang="zh-CN" sz="2000" b="1" dirty="0" smtClean="0">
              <a:solidFill>
                <a:schemeClr val="bg1"/>
              </a:solidFill>
              <a:latin typeface="黑体" pitchFamily="49" charset="-122"/>
              <a:ea typeface="黑体" pitchFamily="49" charset="-122"/>
            </a:endParaRPr>
          </a:p>
        </p:txBody>
      </p:sp>
      <p:pic>
        <p:nvPicPr>
          <p:cNvPr id="3" name="Picture 2" descr="D:\g-毕业设计课题\毕设论文\答辩ppt\背景.bmp"/>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80581" y="6393770"/>
            <a:ext cx="4187825" cy="5365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4522574"/>
      </p:ext>
    </p:extLst>
  </p:cSld>
  <p:clrMapOvr>
    <a:masterClrMapping/>
  </p:clrMapOvr>
  <p:transition>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526C6FCE-960C-4B28-A824-0949208DB85F}" type="datetime1">
              <a:rPr lang="zh-CN" altLang="en-US"/>
              <a:pPr>
                <a:defRPr/>
              </a:pPr>
              <a:t>2012/6/8</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D4D0B61-256A-4012-B8D3-319A9AEBC9FB}" type="slidenum">
              <a:rPr lang="en-US" altLang="zh-CN"/>
              <a:pPr>
                <a:defRPr/>
              </a:pPr>
              <a:t>‹#›</a:t>
            </a:fld>
            <a:endParaRPr lang="en-US" altLang="zh-CN"/>
          </a:p>
        </p:txBody>
      </p:sp>
    </p:spTree>
    <p:extLst>
      <p:ext uri="{BB962C8B-B14F-4D97-AF65-F5344CB8AC3E}">
        <p14:creationId xmlns:p14="http://schemas.microsoft.com/office/powerpoint/2010/main" val="2522275474"/>
      </p:ext>
    </p:extLst>
  </p:cSld>
  <p:clrMapOvr>
    <a:masterClrMapping/>
  </p:clrMapOvr>
  <p:transition>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BC57F7FA-0D9B-4C87-90FF-700A5715F02C}" type="datetime1">
              <a:rPr lang="zh-CN" altLang="en-US"/>
              <a:pPr>
                <a:defRPr/>
              </a:pPr>
              <a:t>2012/6/8</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1C48953-4CDD-4AA0-9398-D2F68C941129}" type="slidenum">
              <a:rPr lang="en-US" altLang="zh-CN"/>
              <a:pPr>
                <a:defRPr/>
              </a:pPr>
              <a:t>‹#›</a:t>
            </a:fld>
            <a:endParaRPr lang="en-US" altLang="zh-CN"/>
          </a:p>
        </p:txBody>
      </p:sp>
    </p:spTree>
    <p:extLst>
      <p:ext uri="{BB962C8B-B14F-4D97-AF65-F5344CB8AC3E}">
        <p14:creationId xmlns:p14="http://schemas.microsoft.com/office/powerpoint/2010/main" val="346050516"/>
      </p:ext>
    </p:extLst>
  </p:cSld>
  <p:clrMapOvr>
    <a:masterClrMapping/>
  </p:clrMapOvr>
  <p:transition>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A251FE3C-E2AC-432C-A8E9-8E769FE6285E}" type="datetime1">
              <a:rPr lang="zh-CN" altLang="en-US"/>
              <a:pPr>
                <a:defRPr/>
              </a:pPr>
              <a:t>2012/6/8</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0F340C6-EFD4-4240-B398-6DED921EE2C9}" type="slidenum">
              <a:rPr lang="en-US" altLang="zh-CN"/>
              <a:pPr>
                <a:defRPr/>
              </a:pPr>
              <a:t>‹#›</a:t>
            </a:fld>
            <a:endParaRPr lang="en-US" altLang="zh-CN"/>
          </a:p>
        </p:txBody>
      </p:sp>
    </p:spTree>
    <p:extLst>
      <p:ext uri="{BB962C8B-B14F-4D97-AF65-F5344CB8AC3E}">
        <p14:creationId xmlns:p14="http://schemas.microsoft.com/office/powerpoint/2010/main" val="3401615456"/>
      </p:ext>
    </p:extLst>
  </p:cSld>
  <p:clrMapOvr>
    <a:masterClrMapping/>
  </p:clrMapOvr>
  <p:transition>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43700" y="206375"/>
            <a:ext cx="2171700" cy="6022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28600" y="206375"/>
            <a:ext cx="6362700" cy="6022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3DD66A34-C647-40E8-844A-3622545F2243}" type="datetime1">
              <a:rPr lang="zh-CN" altLang="en-US"/>
              <a:pPr>
                <a:defRPr/>
              </a:pPr>
              <a:t>2012/6/8</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C3DE460-D85C-4E68-A297-06B9A3EE8DA7}" type="slidenum">
              <a:rPr lang="en-US" altLang="zh-CN"/>
              <a:pPr>
                <a:defRPr/>
              </a:pPr>
              <a:t>‹#›</a:t>
            </a:fld>
            <a:endParaRPr lang="en-US" altLang="zh-CN"/>
          </a:p>
        </p:txBody>
      </p:sp>
    </p:spTree>
    <p:extLst>
      <p:ext uri="{BB962C8B-B14F-4D97-AF65-F5344CB8AC3E}">
        <p14:creationId xmlns:p14="http://schemas.microsoft.com/office/powerpoint/2010/main" val="1778573385"/>
      </p:ext>
    </p:extLst>
  </p:cSld>
  <p:clrMapOvr>
    <a:masterClrMapping/>
  </p:clrMapOvr>
  <p:transition>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28600" y="206375"/>
            <a:ext cx="86868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295400"/>
            <a:ext cx="8229600" cy="4933950"/>
          </a:xfrm>
        </p:spPr>
        <p:txBody>
          <a:bodyPr/>
          <a:lstStyle/>
          <a:p>
            <a:pPr lvl="0"/>
            <a:r>
              <a:rPr lang="zh-CN" altLang="en-US" noProof="0" smtClean="0"/>
              <a:t>单击图标添加表格</a:t>
            </a:r>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fld id="{7D628731-25A7-4B5E-A10C-BDBFFDE505B1}" type="datetime1">
              <a:rPr lang="zh-CN" altLang="en-US"/>
              <a:pPr>
                <a:defRPr/>
              </a:pPr>
              <a:t>2012/6/8</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F0C952D-114C-4DC1-9B98-A897C18B8B5A}" type="slidenum">
              <a:rPr lang="en-US" altLang="zh-CN"/>
              <a:pPr>
                <a:defRPr/>
              </a:pPr>
              <a:t>‹#›</a:t>
            </a:fld>
            <a:endParaRPr lang="en-US" altLang="zh-CN"/>
          </a:p>
        </p:txBody>
      </p:sp>
    </p:spTree>
    <p:extLst>
      <p:ext uri="{BB962C8B-B14F-4D97-AF65-F5344CB8AC3E}">
        <p14:creationId xmlns:p14="http://schemas.microsoft.com/office/powerpoint/2010/main" val="2324907065"/>
      </p:ext>
    </p:extLst>
  </p:cSld>
  <p:clrMapOvr>
    <a:masterClrMapping/>
  </p:clrMapOvr>
  <p:transition>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32" descr="04_back"/>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8938" y="939800"/>
            <a:ext cx="8405812"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2" descr="04_back"/>
          <p:cNvPicPr>
            <a:picLocks noChangeAspect="1" noChangeArrowheads="1"/>
          </p:cNvPicPr>
          <p:nvPr/>
        </p:nvPicPr>
        <p:blipFill>
          <a:blip r:embed="rId2">
            <a:extLst>
              <a:ext uri="{28A0092B-C50C-407E-A947-70E740481C1C}">
                <a14:useLocalDpi xmlns:a14="http://schemas.microsoft.com/office/drawing/2010/main" val="0"/>
              </a:ext>
            </a:extLst>
          </a:blip>
          <a:srcRect r="8833"/>
          <a:stretch>
            <a:fillRect/>
          </a:stretch>
        </p:blipFill>
        <p:spPr bwMode="auto">
          <a:xfrm>
            <a:off x="1116013" y="942975"/>
            <a:ext cx="7662862"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4"/>
          <p:cNvSpPr>
            <a:spLocks noChangeArrowheads="1"/>
          </p:cNvSpPr>
          <p:nvPr/>
        </p:nvSpPr>
        <p:spPr bwMode="auto">
          <a:xfrm>
            <a:off x="373063" y="942975"/>
            <a:ext cx="8405812" cy="51339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r"/>
            <a:endParaRPr lang="zh-CN" altLang="en-US">
              <a:solidFill>
                <a:srgbClr val="003366"/>
              </a:solidFill>
            </a:endParaRPr>
          </a:p>
        </p:txBody>
      </p:sp>
      <p:sp>
        <p:nvSpPr>
          <p:cNvPr id="7" name="Line 29"/>
          <p:cNvSpPr>
            <a:spLocks noChangeShapeType="1"/>
          </p:cNvSpPr>
          <p:nvPr/>
        </p:nvSpPr>
        <p:spPr bwMode="auto">
          <a:xfrm>
            <a:off x="395288" y="2535238"/>
            <a:ext cx="5472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8" name="Picture 34" descr="04_icon_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213" y="1773238"/>
            <a:ext cx="1420812" cy="142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C:\Users\Administrator\Desktop\earth.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19250" y="3357563"/>
            <a:ext cx="22320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subTitle" idx="1"/>
          </p:nvPr>
        </p:nvSpPr>
        <p:spPr>
          <a:xfrm>
            <a:off x="624136" y="2708920"/>
            <a:ext cx="4038600" cy="457200"/>
          </a:xfrm>
        </p:spPr>
        <p:txBody>
          <a:bodyPr/>
          <a:lstStyle>
            <a:lvl1pPr marL="0" indent="0">
              <a:buFont typeface="Wingdings" pitchFamily="2" charset="2"/>
              <a:buNone/>
              <a:defRPr sz="1600">
                <a:solidFill>
                  <a:srgbClr val="000000"/>
                </a:solidFill>
              </a:defRPr>
            </a:lvl1pPr>
          </a:lstStyle>
          <a:p>
            <a:pPr lvl="0"/>
            <a:r>
              <a:rPr lang="zh-CN" altLang="en-US" noProof="0" dirty="0" smtClean="0"/>
              <a:t>单击此处编辑母版副标题样式</a:t>
            </a:r>
            <a:endParaRPr lang="en-US" altLang="zh-CN" noProof="0" dirty="0" smtClean="0"/>
          </a:p>
        </p:txBody>
      </p:sp>
      <p:sp>
        <p:nvSpPr>
          <p:cNvPr id="3074" name="Rectangle 2"/>
          <p:cNvSpPr>
            <a:spLocks noGrp="1" noChangeArrowheads="1"/>
          </p:cNvSpPr>
          <p:nvPr>
            <p:ph type="ctrTitle"/>
          </p:nvPr>
        </p:nvSpPr>
        <p:spPr bwMode="gray">
          <a:xfrm>
            <a:off x="395536" y="1959496"/>
            <a:ext cx="4648200" cy="533400"/>
          </a:xfrm>
        </p:spPr>
        <p:txBody>
          <a:bodyPr/>
          <a:lstStyle>
            <a:lvl1pPr algn="l">
              <a:defRPr>
                <a:solidFill>
                  <a:schemeClr val="tx1"/>
                </a:solidFill>
              </a:defRPr>
            </a:lvl1pPr>
          </a:lstStyle>
          <a:p>
            <a:pPr lvl="0"/>
            <a:r>
              <a:rPr lang="zh-CN" altLang="en-US" noProof="0" dirty="0" smtClean="0"/>
              <a:t>单击此处编辑母版标题样式</a:t>
            </a:r>
            <a:endParaRPr lang="en-US" altLang="zh-CN" noProof="0" dirty="0" smtClean="0"/>
          </a:p>
        </p:txBody>
      </p:sp>
      <p:sp>
        <p:nvSpPr>
          <p:cNvPr id="10" name="Rectangle 4"/>
          <p:cNvSpPr>
            <a:spLocks noGrp="1" noChangeArrowheads="1"/>
          </p:cNvSpPr>
          <p:nvPr>
            <p:ph type="dt" sz="half" idx="10"/>
          </p:nvPr>
        </p:nvSpPr>
        <p:spPr>
          <a:xfrm>
            <a:off x="381000" y="6537325"/>
            <a:ext cx="2133600" cy="244475"/>
          </a:xfrm>
        </p:spPr>
        <p:txBody>
          <a:bodyPr/>
          <a:lstStyle>
            <a:lvl1pPr algn="l">
              <a:defRPr b="0">
                <a:solidFill>
                  <a:srgbClr val="000000"/>
                </a:solidFill>
                <a:latin typeface="Arial" charset="0"/>
              </a:defRPr>
            </a:lvl1pPr>
          </a:lstStyle>
          <a:p>
            <a:pPr>
              <a:defRPr/>
            </a:pPr>
            <a:fld id="{0D7B392E-F160-461D-BFC5-A2C469459705}" type="datetime1">
              <a:rPr lang="zh-CN" altLang="en-US"/>
              <a:pPr>
                <a:defRPr/>
              </a:pPr>
              <a:t>2012/6/8</a:t>
            </a:fld>
            <a:endParaRPr lang="en-US" altLang="zh-CN"/>
          </a:p>
        </p:txBody>
      </p:sp>
      <p:sp>
        <p:nvSpPr>
          <p:cNvPr id="11" name="Rectangle 5"/>
          <p:cNvSpPr>
            <a:spLocks noGrp="1" noChangeArrowheads="1"/>
          </p:cNvSpPr>
          <p:nvPr>
            <p:ph type="ftr" sz="quarter" idx="11"/>
          </p:nvPr>
        </p:nvSpPr>
        <p:spPr>
          <a:xfrm>
            <a:off x="3124200" y="6537325"/>
            <a:ext cx="2895600" cy="244475"/>
          </a:xfrm>
        </p:spPr>
        <p:txBody>
          <a:bodyPr/>
          <a:lstStyle>
            <a:lvl1pPr algn="ctr">
              <a:defRPr sz="1000" b="0" i="0">
                <a:solidFill>
                  <a:srgbClr val="000000"/>
                </a:solidFill>
              </a:defRPr>
            </a:lvl1pPr>
          </a:lstStyle>
          <a:p>
            <a:pPr>
              <a:defRPr/>
            </a:pPr>
            <a:endParaRPr lang="en-US" altLang="zh-CN"/>
          </a:p>
        </p:txBody>
      </p:sp>
      <p:sp>
        <p:nvSpPr>
          <p:cNvPr id="12" name="Rectangle 6"/>
          <p:cNvSpPr>
            <a:spLocks noGrp="1" noChangeArrowheads="1"/>
          </p:cNvSpPr>
          <p:nvPr>
            <p:ph type="sldNum" sz="quarter" idx="12"/>
          </p:nvPr>
        </p:nvSpPr>
        <p:spPr>
          <a:xfrm>
            <a:off x="6629400" y="6553200"/>
            <a:ext cx="2133600" cy="244475"/>
          </a:xfrm>
        </p:spPr>
        <p:txBody>
          <a:bodyPr/>
          <a:lstStyle>
            <a:lvl1pPr algn="r">
              <a:defRPr>
                <a:latin typeface="Arial" charset="0"/>
              </a:defRPr>
            </a:lvl1pPr>
          </a:lstStyle>
          <a:p>
            <a:pPr>
              <a:defRPr/>
            </a:pPr>
            <a:fld id="{25B7B596-9078-4415-942E-197AC6E472EC}" type="slidenum">
              <a:rPr lang="en-US" altLang="zh-CN"/>
              <a:pPr>
                <a:defRPr/>
              </a:pPr>
              <a:t>‹#›</a:t>
            </a:fld>
            <a:endParaRPr lang="en-US" altLang="zh-CN"/>
          </a:p>
        </p:txBody>
      </p:sp>
    </p:spTree>
    <p:extLst>
      <p:ext uri="{BB962C8B-B14F-4D97-AF65-F5344CB8AC3E}">
        <p14:creationId xmlns:p14="http://schemas.microsoft.com/office/powerpoint/2010/main" val="3347411913"/>
      </p:ext>
    </p:extLst>
  </p:cSld>
  <p:clrMapOvr>
    <a:masterClrMapping/>
  </p:clrMapOvr>
  <p:transition>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272579"/>
      </p:ext>
    </p:extLst>
  </p:cSld>
  <p:clrMapOvr>
    <a:masterClrMapping/>
  </p:clrMapOvr>
  <p:transition>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79F73F4D-76C1-4439-807F-9FDB640C73E7}" type="datetime1">
              <a:rPr lang="zh-CN" altLang="en-US"/>
              <a:pPr>
                <a:defRPr/>
              </a:pPr>
              <a:t>2012/6/8</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9BF2C3D-BD79-43FA-8FFE-A805A12AB2F3}" type="slidenum">
              <a:rPr lang="en-US" altLang="zh-CN"/>
              <a:pPr>
                <a:defRPr/>
              </a:pPr>
              <a:t>‹#›</a:t>
            </a:fld>
            <a:endParaRPr lang="en-US" altLang="zh-CN"/>
          </a:p>
        </p:txBody>
      </p:sp>
    </p:spTree>
    <p:extLst>
      <p:ext uri="{BB962C8B-B14F-4D97-AF65-F5344CB8AC3E}">
        <p14:creationId xmlns:p14="http://schemas.microsoft.com/office/powerpoint/2010/main" val="954316865"/>
      </p:ext>
    </p:extLst>
  </p:cSld>
  <p:clrMapOvr>
    <a:masterClrMapping/>
  </p:clrMapOvr>
  <p:transition>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95400"/>
            <a:ext cx="4038600" cy="493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95400"/>
            <a:ext cx="4038600" cy="493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E06CC4C8-E8C4-4861-B1B3-85F0A10FC359}" type="datetime1">
              <a:rPr lang="zh-CN" altLang="en-US"/>
              <a:pPr>
                <a:defRPr/>
              </a:pPr>
              <a:t>2012/6/8</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F7C2D8E-28DB-4BD7-80C6-3209B417B75B}" type="slidenum">
              <a:rPr lang="en-US" altLang="zh-CN"/>
              <a:pPr>
                <a:defRPr/>
              </a:pPr>
              <a:t>‹#›</a:t>
            </a:fld>
            <a:endParaRPr lang="en-US" altLang="zh-CN"/>
          </a:p>
        </p:txBody>
      </p:sp>
    </p:spTree>
    <p:extLst>
      <p:ext uri="{BB962C8B-B14F-4D97-AF65-F5344CB8AC3E}">
        <p14:creationId xmlns:p14="http://schemas.microsoft.com/office/powerpoint/2010/main" val="1234017177"/>
      </p:ext>
    </p:extLst>
  </p:cSld>
  <p:clrMapOvr>
    <a:masterClrMapping/>
  </p:clrMapOvr>
  <p:transition>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DD6752A0-3325-41E1-83AD-134A230D6190}" type="datetime1">
              <a:rPr lang="zh-CN" altLang="en-US"/>
              <a:pPr>
                <a:defRPr/>
              </a:pPr>
              <a:t>2012/6/8</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CB6F996-E851-4119-9A5E-1697B34A72FD}" type="slidenum">
              <a:rPr lang="en-US" altLang="zh-CN"/>
              <a:pPr>
                <a:defRPr/>
              </a:pPr>
              <a:t>‹#›</a:t>
            </a:fld>
            <a:endParaRPr lang="en-US" altLang="zh-CN"/>
          </a:p>
        </p:txBody>
      </p:sp>
    </p:spTree>
    <p:extLst>
      <p:ext uri="{BB962C8B-B14F-4D97-AF65-F5344CB8AC3E}">
        <p14:creationId xmlns:p14="http://schemas.microsoft.com/office/powerpoint/2010/main" val="2222467380"/>
      </p:ext>
    </p:extLst>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B7DDC3E1-E94D-491A-9D8E-10AC7076CC1C}" type="datetime1">
              <a:rPr lang="zh-CN" altLang="en-US"/>
              <a:pPr>
                <a:defRPr/>
              </a:pPr>
              <a:t>2012/6/8</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01835ED-96F1-4C4A-86E2-F3961AD09D2A}" type="slidenum">
              <a:rPr lang="en-US" altLang="zh-CN"/>
              <a:pPr>
                <a:defRPr/>
              </a:pPr>
              <a:t>‹#›</a:t>
            </a:fld>
            <a:endParaRPr lang="en-US" altLang="zh-CN"/>
          </a:p>
        </p:txBody>
      </p:sp>
    </p:spTree>
    <p:extLst>
      <p:ext uri="{BB962C8B-B14F-4D97-AF65-F5344CB8AC3E}">
        <p14:creationId xmlns:p14="http://schemas.microsoft.com/office/powerpoint/2010/main" val="3212155476"/>
      </p:ext>
    </p:extLst>
  </p:cSld>
  <p:clrMapOvr>
    <a:masterClrMapping/>
  </p:clrMapOvr>
  <p:transition>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5D98902C-B1D2-4272-98AE-8B7AB161A637}" type="datetime1">
              <a:rPr lang="zh-CN" altLang="en-US"/>
              <a:pPr>
                <a:defRPr/>
              </a:pPr>
              <a:t>2012/6/8</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01315427-182E-476C-9D8F-323A89744926}" type="slidenum">
              <a:rPr lang="en-US" altLang="zh-CN"/>
              <a:pPr>
                <a:defRPr/>
              </a:pPr>
              <a:t>‹#›</a:t>
            </a:fld>
            <a:endParaRPr lang="en-US" altLang="zh-CN"/>
          </a:p>
        </p:txBody>
      </p:sp>
    </p:spTree>
    <p:extLst>
      <p:ext uri="{BB962C8B-B14F-4D97-AF65-F5344CB8AC3E}">
        <p14:creationId xmlns:p14="http://schemas.microsoft.com/office/powerpoint/2010/main" val="4231893374"/>
      </p:ext>
    </p:extLst>
  </p:cSld>
  <p:clrMapOvr>
    <a:masterClrMapping/>
  </p:clrMapOvr>
  <p:transition>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646E15C7-3955-41EA-880C-F0EE31DA018B}" type="datetime1">
              <a:rPr lang="zh-CN" altLang="en-US"/>
              <a:pPr>
                <a:defRPr/>
              </a:pPr>
              <a:t>2012/6/8</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5FBDBD4F-56BC-47EC-8705-692FB794F0B5}" type="slidenum">
              <a:rPr lang="en-US" altLang="zh-CN"/>
              <a:pPr>
                <a:defRPr/>
              </a:pPr>
              <a:t>‹#›</a:t>
            </a:fld>
            <a:endParaRPr lang="en-US" altLang="zh-CN"/>
          </a:p>
        </p:txBody>
      </p:sp>
    </p:spTree>
    <p:extLst>
      <p:ext uri="{BB962C8B-B14F-4D97-AF65-F5344CB8AC3E}">
        <p14:creationId xmlns:p14="http://schemas.microsoft.com/office/powerpoint/2010/main" val="3112612920"/>
      </p:ext>
    </p:extLst>
  </p:cSld>
  <p:clrMapOvr>
    <a:masterClrMapping/>
  </p:clrMapOvr>
  <p:transition>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5B5613CD-4826-4839-829D-7461328F4A89}" type="datetime1">
              <a:rPr lang="zh-CN" altLang="en-US"/>
              <a:pPr>
                <a:defRPr/>
              </a:pPr>
              <a:t>2012/6/8</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A412A9A-682D-44A7-B949-0C5DDA5D6C0E}" type="slidenum">
              <a:rPr lang="en-US" altLang="zh-CN"/>
              <a:pPr>
                <a:defRPr/>
              </a:pPr>
              <a:t>‹#›</a:t>
            </a:fld>
            <a:endParaRPr lang="en-US" altLang="zh-CN"/>
          </a:p>
        </p:txBody>
      </p:sp>
    </p:spTree>
    <p:extLst>
      <p:ext uri="{BB962C8B-B14F-4D97-AF65-F5344CB8AC3E}">
        <p14:creationId xmlns:p14="http://schemas.microsoft.com/office/powerpoint/2010/main" val="3594725757"/>
      </p:ext>
    </p:extLst>
  </p:cSld>
  <p:clrMapOvr>
    <a:masterClrMapping/>
  </p:clrMapOvr>
  <p:transition>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A2DAEDFA-0335-4639-A6E5-39B88262B8AE}" type="datetime1">
              <a:rPr lang="zh-CN" altLang="en-US"/>
              <a:pPr>
                <a:defRPr/>
              </a:pPr>
              <a:t>2012/6/8</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D3F500B-597B-4310-B093-3A0FDE677CED}" type="slidenum">
              <a:rPr lang="en-US" altLang="zh-CN"/>
              <a:pPr>
                <a:defRPr/>
              </a:pPr>
              <a:t>‹#›</a:t>
            </a:fld>
            <a:endParaRPr lang="en-US" altLang="zh-CN"/>
          </a:p>
        </p:txBody>
      </p:sp>
    </p:spTree>
    <p:extLst>
      <p:ext uri="{BB962C8B-B14F-4D97-AF65-F5344CB8AC3E}">
        <p14:creationId xmlns:p14="http://schemas.microsoft.com/office/powerpoint/2010/main" val="2368512365"/>
      </p:ext>
    </p:extLst>
  </p:cSld>
  <p:clrMapOvr>
    <a:masterClrMapping/>
  </p:clrMapOvr>
  <p:transition>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F05FA312-B227-48B0-88C2-E0FE32A6330C}" type="datetime1">
              <a:rPr lang="zh-CN" altLang="en-US"/>
              <a:pPr>
                <a:defRPr/>
              </a:pPr>
              <a:t>2012/6/8</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3447799-FE66-4230-9ED5-3C84005B1FE1}" type="slidenum">
              <a:rPr lang="en-US" altLang="zh-CN"/>
              <a:pPr>
                <a:defRPr/>
              </a:pPr>
              <a:t>‹#›</a:t>
            </a:fld>
            <a:endParaRPr lang="en-US" altLang="zh-CN"/>
          </a:p>
        </p:txBody>
      </p:sp>
    </p:spTree>
    <p:extLst>
      <p:ext uri="{BB962C8B-B14F-4D97-AF65-F5344CB8AC3E}">
        <p14:creationId xmlns:p14="http://schemas.microsoft.com/office/powerpoint/2010/main" val="1554363457"/>
      </p:ext>
    </p:extLst>
  </p:cSld>
  <p:clrMapOvr>
    <a:masterClrMapping/>
  </p:clrMapOvr>
  <p:transition>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43700" y="206375"/>
            <a:ext cx="2171700" cy="6022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28600" y="206375"/>
            <a:ext cx="6362700" cy="6022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9A1E4029-20A9-46DE-826B-95B0ECBC7427}" type="datetime1">
              <a:rPr lang="zh-CN" altLang="en-US"/>
              <a:pPr>
                <a:defRPr/>
              </a:pPr>
              <a:t>2012/6/8</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0CFCDE7-2FD3-4856-8B09-6AA3F844E961}" type="slidenum">
              <a:rPr lang="en-US" altLang="zh-CN"/>
              <a:pPr>
                <a:defRPr/>
              </a:pPr>
              <a:t>‹#›</a:t>
            </a:fld>
            <a:endParaRPr lang="en-US" altLang="zh-CN"/>
          </a:p>
        </p:txBody>
      </p:sp>
    </p:spTree>
    <p:extLst>
      <p:ext uri="{BB962C8B-B14F-4D97-AF65-F5344CB8AC3E}">
        <p14:creationId xmlns:p14="http://schemas.microsoft.com/office/powerpoint/2010/main" val="1597708310"/>
      </p:ext>
    </p:extLst>
  </p:cSld>
  <p:clrMapOvr>
    <a:masterClrMapping/>
  </p:clrMapOvr>
  <p:transition>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28600" y="206375"/>
            <a:ext cx="86868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295400"/>
            <a:ext cx="8229600" cy="4933950"/>
          </a:xfrm>
        </p:spPr>
        <p:txBody>
          <a:bodyPr/>
          <a:lstStyle/>
          <a:p>
            <a:pPr lvl="0"/>
            <a:r>
              <a:rPr lang="zh-CN" altLang="en-US" noProof="0" smtClean="0"/>
              <a:t>单击图标添加表格</a:t>
            </a:r>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fld id="{1F4B5CD3-7B3E-4893-864D-F8CB7A27C005}" type="datetime1">
              <a:rPr lang="zh-CN" altLang="en-US"/>
              <a:pPr>
                <a:defRPr/>
              </a:pPr>
              <a:t>2012/6/8</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09D7901-59A5-4C78-8EC2-5B4112EF7FE6}" type="slidenum">
              <a:rPr lang="en-US" altLang="zh-CN"/>
              <a:pPr>
                <a:defRPr/>
              </a:pPr>
              <a:t>‹#›</a:t>
            </a:fld>
            <a:endParaRPr lang="en-US" altLang="zh-CN"/>
          </a:p>
        </p:txBody>
      </p:sp>
    </p:spTree>
    <p:extLst>
      <p:ext uri="{BB962C8B-B14F-4D97-AF65-F5344CB8AC3E}">
        <p14:creationId xmlns:p14="http://schemas.microsoft.com/office/powerpoint/2010/main" val="2259983793"/>
      </p:ext>
    </p:extLst>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95400"/>
            <a:ext cx="4038600" cy="493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95400"/>
            <a:ext cx="4038600" cy="493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DFF9F3CB-68A2-46C2-B350-247002E16896}" type="datetime1">
              <a:rPr lang="zh-CN" altLang="en-US"/>
              <a:pPr>
                <a:defRPr/>
              </a:pPr>
              <a:t>2012/6/8</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9F3EA5C-E222-4806-932D-52D1BAF6095A}" type="slidenum">
              <a:rPr lang="en-US" altLang="zh-CN"/>
              <a:pPr>
                <a:defRPr/>
              </a:pPr>
              <a:t>‹#›</a:t>
            </a:fld>
            <a:endParaRPr lang="en-US" altLang="zh-CN"/>
          </a:p>
        </p:txBody>
      </p:sp>
    </p:spTree>
    <p:extLst>
      <p:ext uri="{BB962C8B-B14F-4D97-AF65-F5344CB8AC3E}">
        <p14:creationId xmlns:p14="http://schemas.microsoft.com/office/powerpoint/2010/main" val="3555785225"/>
      </p:ext>
    </p:extLst>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0CB22479-4294-437D-9B7B-A99CC04D75EE}" type="datetime1">
              <a:rPr lang="zh-CN" altLang="en-US"/>
              <a:pPr>
                <a:defRPr/>
              </a:pPr>
              <a:t>2012/6/8</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907550E7-A406-4DD5-AE71-C4B06DEDA13A}" type="slidenum">
              <a:rPr lang="en-US" altLang="zh-CN"/>
              <a:pPr>
                <a:defRPr/>
              </a:pPr>
              <a:t>‹#›</a:t>
            </a:fld>
            <a:endParaRPr lang="en-US" altLang="zh-CN"/>
          </a:p>
        </p:txBody>
      </p:sp>
    </p:spTree>
    <p:extLst>
      <p:ext uri="{BB962C8B-B14F-4D97-AF65-F5344CB8AC3E}">
        <p14:creationId xmlns:p14="http://schemas.microsoft.com/office/powerpoint/2010/main" val="3072595838"/>
      </p:ext>
    </p:extLst>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7092FDA4-7CD7-40AB-8116-8CA4790D8991}" type="datetime1">
              <a:rPr lang="zh-CN" altLang="en-US"/>
              <a:pPr>
                <a:defRPr/>
              </a:pPr>
              <a:t>2012/6/8</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82430123-F74A-436A-BBE4-23C82C8E2C9A}" type="slidenum">
              <a:rPr lang="en-US" altLang="zh-CN"/>
              <a:pPr>
                <a:defRPr/>
              </a:pPr>
              <a:t>‹#›</a:t>
            </a:fld>
            <a:endParaRPr lang="en-US" altLang="zh-CN"/>
          </a:p>
        </p:txBody>
      </p:sp>
    </p:spTree>
    <p:extLst>
      <p:ext uri="{BB962C8B-B14F-4D97-AF65-F5344CB8AC3E}">
        <p14:creationId xmlns:p14="http://schemas.microsoft.com/office/powerpoint/2010/main" val="3289560530"/>
      </p:ext>
    </p:extLst>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0918C68F-7201-466C-895E-7CD8C81E639F}" type="datetime1">
              <a:rPr lang="zh-CN" altLang="en-US"/>
              <a:pPr>
                <a:defRPr/>
              </a:pPr>
              <a:t>2012/6/8</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DB0D5ABD-BFCE-458B-8F4F-6DC4C3E34B91}" type="slidenum">
              <a:rPr lang="en-US" altLang="zh-CN"/>
              <a:pPr>
                <a:defRPr/>
              </a:pPr>
              <a:t>‹#›</a:t>
            </a:fld>
            <a:endParaRPr lang="en-US" altLang="zh-CN"/>
          </a:p>
        </p:txBody>
      </p:sp>
    </p:spTree>
    <p:extLst>
      <p:ext uri="{BB962C8B-B14F-4D97-AF65-F5344CB8AC3E}">
        <p14:creationId xmlns:p14="http://schemas.microsoft.com/office/powerpoint/2010/main" val="2066134761"/>
      </p:ext>
    </p:extLst>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59D37E5C-6D5A-4A9C-BC83-16C76FA3AC3D}" type="datetime1">
              <a:rPr lang="zh-CN" altLang="en-US"/>
              <a:pPr>
                <a:defRPr/>
              </a:pPr>
              <a:t>2012/6/8</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6D55510-9CCE-4135-8122-FCF3FF0DF6DF}" type="slidenum">
              <a:rPr lang="en-US" altLang="zh-CN"/>
              <a:pPr>
                <a:defRPr/>
              </a:pPr>
              <a:t>‹#›</a:t>
            </a:fld>
            <a:endParaRPr lang="en-US" altLang="zh-CN"/>
          </a:p>
        </p:txBody>
      </p:sp>
    </p:spTree>
    <p:extLst>
      <p:ext uri="{BB962C8B-B14F-4D97-AF65-F5344CB8AC3E}">
        <p14:creationId xmlns:p14="http://schemas.microsoft.com/office/powerpoint/2010/main" val="684535214"/>
      </p:ext>
    </p:extLst>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E441BA7E-6EE9-4847-B74E-F5C9566DDDDC}" type="datetime1">
              <a:rPr lang="zh-CN" altLang="en-US"/>
              <a:pPr>
                <a:defRPr/>
              </a:pPr>
              <a:t>2012/6/8</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58CCB0-54A3-4F40-9A20-C2F31690BD0A}" type="slidenum">
              <a:rPr lang="en-US" altLang="zh-CN"/>
              <a:pPr>
                <a:defRPr/>
              </a:pPr>
              <a:t>‹#›</a:t>
            </a:fld>
            <a:endParaRPr lang="en-US" altLang="zh-CN"/>
          </a:p>
        </p:txBody>
      </p:sp>
    </p:spTree>
    <p:extLst>
      <p:ext uri="{BB962C8B-B14F-4D97-AF65-F5344CB8AC3E}">
        <p14:creationId xmlns:p14="http://schemas.microsoft.com/office/powerpoint/2010/main" val="3393582650"/>
      </p:ext>
    </p:extLst>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4.png"/><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4.png"/><Relationship Id="rId2" Type="http://schemas.openxmlformats.org/officeDocument/2006/relationships/slideLayout" Target="../slideLayouts/slideLayout26.xml"/><Relationship Id="rId16" Type="http://schemas.openxmlformats.org/officeDocument/2006/relationships/image" Target="../media/image3.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gradFill rotWithShape="0">
          <a:gsLst>
            <a:gs pos="0">
              <a:schemeClr val="folHlink"/>
            </a:gs>
            <a:gs pos="100000">
              <a:schemeClr val="folHlink">
                <a:gamma/>
                <a:tint val="0"/>
                <a:invGamma/>
              </a:schemeClr>
            </a:gs>
          </a:gsLst>
          <a:lin ang="5400000" scaled="1"/>
        </a:gradFill>
        <a:effectLst/>
      </p:bgPr>
    </p:bg>
    <p:spTree>
      <p:nvGrpSpPr>
        <p:cNvPr id="1" name=""/>
        <p:cNvGrpSpPr/>
        <p:nvPr/>
      </p:nvGrpSpPr>
      <p:grpSpPr>
        <a:xfrm>
          <a:off x="0" y="0"/>
          <a:ext cx="0" cy="0"/>
          <a:chOff x="0" y="0"/>
          <a:chExt cx="0" cy="0"/>
        </a:xfrm>
      </p:grpSpPr>
      <p:sp>
        <p:nvSpPr>
          <p:cNvPr id="1026" name="Rectangle 53"/>
          <p:cNvSpPr>
            <a:spLocks noChangeArrowheads="1"/>
          </p:cNvSpPr>
          <p:nvPr/>
        </p:nvSpPr>
        <p:spPr bwMode="auto">
          <a:xfrm>
            <a:off x="228600" y="762000"/>
            <a:ext cx="8686800" cy="5848350"/>
          </a:xfrm>
          <a:prstGeom prst="rect">
            <a:avLst/>
          </a:prstGeom>
          <a:solidFill>
            <a:schemeClr val="bg1"/>
          </a:solidFill>
          <a:ln w="38100">
            <a:solidFill>
              <a:schemeClr val="tx1"/>
            </a:solidFill>
            <a:miter lim="800000"/>
            <a:headEnd/>
            <a:tailEnd/>
          </a:ln>
        </p:spPr>
        <p:txBody>
          <a:bodyPr wrap="none" anchor="ctr"/>
          <a:lstStyle/>
          <a:p>
            <a:pPr algn="r"/>
            <a:endParaRPr lang="zh-CN" altLang="en-US"/>
          </a:p>
        </p:txBody>
      </p:sp>
      <p:pic>
        <p:nvPicPr>
          <p:cNvPr id="1027" name="Picture 60" descr="04_back_b"/>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57750" y="762000"/>
            <a:ext cx="4057650" cy="583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55"/>
          <p:cNvSpPr>
            <a:spLocks noChangeArrowheads="1"/>
          </p:cNvSpPr>
          <p:nvPr/>
        </p:nvSpPr>
        <p:spPr bwMode="white">
          <a:xfrm>
            <a:off x="5715000" y="6591300"/>
            <a:ext cx="3009900" cy="114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endParaRPr lang="zh-CN" altLang="en-US"/>
          </a:p>
        </p:txBody>
      </p:sp>
      <p:sp>
        <p:nvSpPr>
          <p:cNvPr id="1029" name="Rectangle 3"/>
          <p:cNvSpPr>
            <a:spLocks noGrp="1" noChangeArrowheads="1"/>
          </p:cNvSpPr>
          <p:nvPr>
            <p:ph type="body" idx="1"/>
          </p:nvPr>
        </p:nvSpPr>
        <p:spPr bwMode="gray">
          <a:xfrm>
            <a:off x="457200" y="1295400"/>
            <a:ext cx="8229600"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3" name="Rectangle 4"/>
          <p:cNvSpPr>
            <a:spLocks noGrp="1" noChangeArrowheads="1"/>
          </p:cNvSpPr>
          <p:nvPr>
            <p:ph type="dt" sz="half" idx="2"/>
          </p:nvPr>
        </p:nvSpPr>
        <p:spPr bwMode="gray">
          <a:xfrm>
            <a:off x="5638800" y="6457950"/>
            <a:ext cx="2133600" cy="244475"/>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000" b="1">
                <a:solidFill>
                  <a:srgbClr val="5F5F5F"/>
                </a:solidFill>
                <a:latin typeface="+mn-lt"/>
                <a:ea typeface="宋体" pitchFamily="2" charset="-122"/>
              </a:defRPr>
            </a:lvl1pPr>
          </a:lstStyle>
          <a:p>
            <a:pPr>
              <a:defRPr/>
            </a:pPr>
            <a:fld id="{89DA1EED-2BDE-4BD6-BDF6-9E0E6095DB35}" type="datetime1">
              <a:rPr lang="zh-CN" altLang="en-US"/>
              <a:pPr>
                <a:defRPr/>
              </a:pPr>
              <a:t>2012/6/8</a:t>
            </a:fld>
            <a:endParaRPr lang="en-US" altLang="zh-CN"/>
          </a:p>
        </p:txBody>
      </p:sp>
      <p:sp>
        <p:nvSpPr>
          <p:cNvPr id="2" name="Rectangle 5"/>
          <p:cNvSpPr>
            <a:spLocks noGrp="1" noChangeArrowheads="1"/>
          </p:cNvSpPr>
          <p:nvPr>
            <p:ph type="ftr" sz="quarter" idx="3"/>
          </p:nvPr>
        </p:nvSpPr>
        <p:spPr bwMode="gray">
          <a:xfrm>
            <a:off x="5791200" y="6353175"/>
            <a:ext cx="2895600" cy="244475"/>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2000" b="1" i="1">
                <a:solidFill>
                  <a:srgbClr val="CC3300"/>
                </a:solidFill>
                <a:latin typeface="Arial"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gray">
          <a:xfrm>
            <a:off x="381000" y="6305550"/>
            <a:ext cx="2133600" cy="244475"/>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l">
              <a:defRPr sz="1000">
                <a:solidFill>
                  <a:srgbClr val="000000"/>
                </a:solidFill>
                <a:latin typeface="+mn-lt"/>
                <a:ea typeface="宋体" pitchFamily="2" charset="-122"/>
              </a:defRPr>
            </a:lvl1pPr>
          </a:lstStyle>
          <a:p>
            <a:pPr>
              <a:defRPr/>
            </a:pPr>
            <a:fld id="{F9649544-C563-4AA5-B893-E4917F4FDAB6}" type="slidenum">
              <a:rPr lang="en-US" altLang="zh-CN"/>
              <a:pPr>
                <a:defRPr/>
              </a:pPr>
              <a:t>‹#›</a:t>
            </a:fld>
            <a:endParaRPr lang="en-US" altLang="zh-CN"/>
          </a:p>
        </p:txBody>
      </p:sp>
      <p:sp>
        <p:nvSpPr>
          <p:cNvPr id="1033" name="Rectangle 2"/>
          <p:cNvSpPr>
            <a:spLocks noGrp="1" noChangeArrowheads="1"/>
          </p:cNvSpPr>
          <p:nvPr>
            <p:ph type="title"/>
          </p:nvPr>
        </p:nvSpPr>
        <p:spPr bwMode="black">
          <a:xfrm>
            <a:off x="228600" y="206375"/>
            <a:ext cx="8686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pic>
        <p:nvPicPr>
          <p:cNvPr id="1034" name="Picture 63" descr="04_icon_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1000" y="1524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2" descr="D:\g-毕业设计课题\毕设论文\答辩ppt\背景.bmp"/>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0" y="0"/>
            <a:ext cx="9144000" cy="68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6" name="Picture 2"/>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4880581" y="6393770"/>
            <a:ext cx="4187825" cy="5365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17" r:id="rId1"/>
    <p:sldLayoutId id="2147484018"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Lst>
  <p:transition>
    <p:wipe/>
  </p:transition>
  <p:timing>
    <p:tnLst>
      <p:par>
        <p:cTn id="1" dur="indefinite" restart="never" nodeType="tmRoot"/>
      </p:par>
    </p:tnLst>
  </p:timing>
  <p:hf sldNum="0" hdr="0" ftr="0"/>
  <p:txStyles>
    <p:titleStyle>
      <a:lvl1pPr algn="ctr" rtl="0" eaLnBrk="0" fontAlgn="base" hangingPunct="0">
        <a:spcBef>
          <a:spcPct val="0"/>
        </a:spcBef>
        <a:spcAft>
          <a:spcPct val="0"/>
        </a:spcAft>
        <a:defRPr sz="2800" b="1">
          <a:solidFill>
            <a:schemeClr val="bg1"/>
          </a:solidFill>
          <a:latin typeface="+mj-lt"/>
          <a:ea typeface="+mj-ea"/>
          <a:cs typeface="+mj-cs"/>
        </a:defRPr>
      </a:lvl1pPr>
      <a:lvl2pPr algn="ctr" rtl="0" eaLnBrk="0" fontAlgn="base" hangingPunct="0">
        <a:spcBef>
          <a:spcPct val="0"/>
        </a:spcBef>
        <a:spcAft>
          <a:spcPct val="0"/>
        </a:spcAft>
        <a:defRPr sz="2800" b="1">
          <a:solidFill>
            <a:schemeClr val="bg1"/>
          </a:solidFill>
          <a:latin typeface="Verdana" pitchFamily="34" charset="0"/>
        </a:defRPr>
      </a:lvl2pPr>
      <a:lvl3pPr algn="ctr" rtl="0" eaLnBrk="0" fontAlgn="base" hangingPunct="0">
        <a:spcBef>
          <a:spcPct val="0"/>
        </a:spcBef>
        <a:spcAft>
          <a:spcPct val="0"/>
        </a:spcAft>
        <a:defRPr sz="2800" b="1">
          <a:solidFill>
            <a:schemeClr val="bg1"/>
          </a:solidFill>
          <a:latin typeface="Verdana" pitchFamily="34" charset="0"/>
        </a:defRPr>
      </a:lvl3pPr>
      <a:lvl4pPr algn="ctr" rtl="0" eaLnBrk="0" fontAlgn="base" hangingPunct="0">
        <a:spcBef>
          <a:spcPct val="0"/>
        </a:spcBef>
        <a:spcAft>
          <a:spcPct val="0"/>
        </a:spcAft>
        <a:defRPr sz="2800" b="1">
          <a:solidFill>
            <a:schemeClr val="bg1"/>
          </a:solidFill>
          <a:latin typeface="Verdana" pitchFamily="34" charset="0"/>
        </a:defRPr>
      </a:lvl4pPr>
      <a:lvl5pPr algn="ctr" rtl="0" eaLnBrk="0" fontAlgn="base" hangingPunct="0">
        <a:spcBef>
          <a:spcPct val="0"/>
        </a:spcBef>
        <a:spcAft>
          <a:spcPct val="0"/>
        </a:spcAft>
        <a:defRPr sz="2800" b="1">
          <a:solidFill>
            <a:schemeClr val="bg1"/>
          </a:solidFill>
          <a:latin typeface="Verdana" pitchFamily="34" charset="0"/>
        </a:defRPr>
      </a:lvl5pPr>
      <a:lvl6pPr marL="457200" algn="ctr" rtl="0" eaLnBrk="1" fontAlgn="base" hangingPunct="1">
        <a:spcBef>
          <a:spcPct val="0"/>
        </a:spcBef>
        <a:spcAft>
          <a:spcPct val="0"/>
        </a:spcAft>
        <a:defRPr sz="2800" b="1">
          <a:solidFill>
            <a:schemeClr val="bg1"/>
          </a:solidFill>
          <a:latin typeface="Verdana" pitchFamily="34" charset="0"/>
        </a:defRPr>
      </a:lvl6pPr>
      <a:lvl7pPr marL="914400" algn="ctr" rtl="0" eaLnBrk="1" fontAlgn="base" hangingPunct="1">
        <a:spcBef>
          <a:spcPct val="0"/>
        </a:spcBef>
        <a:spcAft>
          <a:spcPct val="0"/>
        </a:spcAft>
        <a:defRPr sz="2800" b="1">
          <a:solidFill>
            <a:schemeClr val="bg1"/>
          </a:solidFill>
          <a:latin typeface="Verdana" pitchFamily="34" charset="0"/>
        </a:defRPr>
      </a:lvl7pPr>
      <a:lvl8pPr marL="1371600" algn="ctr" rtl="0" eaLnBrk="1" fontAlgn="base" hangingPunct="1">
        <a:spcBef>
          <a:spcPct val="0"/>
        </a:spcBef>
        <a:spcAft>
          <a:spcPct val="0"/>
        </a:spcAft>
        <a:defRPr sz="2800" b="1">
          <a:solidFill>
            <a:schemeClr val="bg1"/>
          </a:solidFill>
          <a:latin typeface="Verdana" pitchFamily="34" charset="0"/>
        </a:defRPr>
      </a:lvl8pPr>
      <a:lvl9pPr marL="1828800" algn="ctr" rtl="0" eaLnBrk="1" fontAlgn="base" hangingPunct="1">
        <a:spcBef>
          <a:spcPct val="0"/>
        </a:spcBef>
        <a:spcAft>
          <a:spcPct val="0"/>
        </a:spcAft>
        <a:defRPr sz="2800" b="1">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accent1"/>
        </a:buClr>
        <a:buFont typeface="Wingdings"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ltGray">
      <p:bgPr>
        <a:gradFill rotWithShape="0">
          <a:gsLst>
            <a:gs pos="0">
              <a:schemeClr val="folHlink"/>
            </a:gs>
            <a:gs pos="100000">
              <a:schemeClr val="folHlink">
                <a:gamma/>
                <a:tint val="0"/>
                <a:invGamma/>
              </a:schemeClr>
            </a:gs>
          </a:gsLst>
          <a:lin ang="5400000" scaled="1"/>
        </a:gradFill>
        <a:effectLst/>
      </p:bgPr>
    </p:bg>
    <p:spTree>
      <p:nvGrpSpPr>
        <p:cNvPr id="1" name=""/>
        <p:cNvGrpSpPr/>
        <p:nvPr/>
      </p:nvGrpSpPr>
      <p:grpSpPr>
        <a:xfrm>
          <a:off x="0" y="0"/>
          <a:ext cx="0" cy="0"/>
          <a:chOff x="0" y="0"/>
          <a:chExt cx="0" cy="0"/>
        </a:xfrm>
      </p:grpSpPr>
      <p:sp>
        <p:nvSpPr>
          <p:cNvPr id="2050" name="Rectangle 53"/>
          <p:cNvSpPr>
            <a:spLocks noChangeArrowheads="1"/>
          </p:cNvSpPr>
          <p:nvPr/>
        </p:nvSpPr>
        <p:spPr bwMode="auto">
          <a:xfrm>
            <a:off x="228600" y="762000"/>
            <a:ext cx="8686800" cy="5848350"/>
          </a:xfrm>
          <a:prstGeom prst="rect">
            <a:avLst/>
          </a:prstGeom>
          <a:solidFill>
            <a:schemeClr val="bg1"/>
          </a:solidFill>
          <a:ln w="38100">
            <a:solidFill>
              <a:schemeClr val="tx1"/>
            </a:solidFill>
            <a:miter lim="800000"/>
            <a:headEnd/>
            <a:tailEnd/>
          </a:ln>
        </p:spPr>
        <p:txBody>
          <a:bodyPr wrap="none" anchor="ctr"/>
          <a:lstStyle/>
          <a:p>
            <a:pPr algn="r"/>
            <a:endParaRPr lang="zh-CN" altLang="en-US">
              <a:solidFill>
                <a:srgbClr val="003366"/>
              </a:solidFill>
            </a:endParaRPr>
          </a:p>
        </p:txBody>
      </p:sp>
      <p:pic>
        <p:nvPicPr>
          <p:cNvPr id="2051" name="Picture 60" descr="04_back_b"/>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57750" y="762000"/>
            <a:ext cx="4057650" cy="583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55"/>
          <p:cNvSpPr>
            <a:spLocks noChangeArrowheads="1"/>
          </p:cNvSpPr>
          <p:nvPr/>
        </p:nvSpPr>
        <p:spPr bwMode="white">
          <a:xfrm>
            <a:off x="5715000" y="6591300"/>
            <a:ext cx="3009900" cy="114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endParaRPr lang="zh-CN" altLang="en-US">
              <a:solidFill>
                <a:srgbClr val="003366"/>
              </a:solidFill>
            </a:endParaRPr>
          </a:p>
        </p:txBody>
      </p:sp>
      <p:sp>
        <p:nvSpPr>
          <p:cNvPr id="2053" name="Rectangle 3"/>
          <p:cNvSpPr>
            <a:spLocks noGrp="1" noChangeArrowheads="1"/>
          </p:cNvSpPr>
          <p:nvPr>
            <p:ph type="body" idx="1"/>
          </p:nvPr>
        </p:nvSpPr>
        <p:spPr bwMode="gray">
          <a:xfrm>
            <a:off x="457200" y="1295400"/>
            <a:ext cx="8229600"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3" name="Rectangle 4"/>
          <p:cNvSpPr>
            <a:spLocks noGrp="1" noChangeArrowheads="1"/>
          </p:cNvSpPr>
          <p:nvPr>
            <p:ph type="dt" sz="half" idx="2"/>
          </p:nvPr>
        </p:nvSpPr>
        <p:spPr bwMode="gray">
          <a:xfrm>
            <a:off x="5638800" y="6457950"/>
            <a:ext cx="2133600" cy="244475"/>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000" b="1">
                <a:solidFill>
                  <a:srgbClr val="5F5F5F"/>
                </a:solidFill>
                <a:latin typeface="+mn-lt"/>
                <a:ea typeface="宋体" pitchFamily="2" charset="-122"/>
              </a:defRPr>
            </a:lvl1pPr>
          </a:lstStyle>
          <a:p>
            <a:pPr>
              <a:defRPr/>
            </a:pPr>
            <a:fld id="{8C0167FE-BDF0-44D4-8CCC-0CF9006A86DF}" type="datetime1">
              <a:rPr lang="zh-CN" altLang="en-US"/>
              <a:pPr>
                <a:defRPr/>
              </a:pPr>
              <a:t>2012/6/8</a:t>
            </a:fld>
            <a:endParaRPr lang="en-US" altLang="zh-CN"/>
          </a:p>
        </p:txBody>
      </p:sp>
      <p:sp>
        <p:nvSpPr>
          <p:cNvPr id="2" name="Rectangle 5"/>
          <p:cNvSpPr>
            <a:spLocks noGrp="1" noChangeArrowheads="1"/>
          </p:cNvSpPr>
          <p:nvPr>
            <p:ph type="ftr" sz="quarter" idx="3"/>
          </p:nvPr>
        </p:nvSpPr>
        <p:spPr bwMode="gray">
          <a:xfrm>
            <a:off x="5791200" y="6353175"/>
            <a:ext cx="2895600" cy="244475"/>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2000" b="1" i="1">
                <a:solidFill>
                  <a:srgbClr val="CC3300"/>
                </a:solidFill>
                <a:latin typeface="Arial"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gray">
          <a:xfrm>
            <a:off x="381000" y="6305550"/>
            <a:ext cx="2133600" cy="244475"/>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l">
              <a:defRPr sz="1000">
                <a:solidFill>
                  <a:srgbClr val="000000"/>
                </a:solidFill>
                <a:latin typeface="+mn-lt"/>
                <a:ea typeface="宋体" pitchFamily="2" charset="-122"/>
              </a:defRPr>
            </a:lvl1pPr>
          </a:lstStyle>
          <a:p>
            <a:pPr>
              <a:defRPr/>
            </a:pPr>
            <a:fld id="{C8F14242-B9AF-479C-ACD8-EBDEC17C32AE}" type="slidenum">
              <a:rPr lang="en-US" altLang="zh-CN"/>
              <a:pPr>
                <a:defRPr/>
              </a:pPr>
              <a:t>‹#›</a:t>
            </a:fld>
            <a:endParaRPr lang="en-US" altLang="zh-CN"/>
          </a:p>
        </p:txBody>
      </p:sp>
      <p:sp>
        <p:nvSpPr>
          <p:cNvPr id="2057" name="Rectangle 2"/>
          <p:cNvSpPr>
            <a:spLocks noGrp="1" noChangeArrowheads="1"/>
          </p:cNvSpPr>
          <p:nvPr>
            <p:ph type="title"/>
          </p:nvPr>
        </p:nvSpPr>
        <p:spPr bwMode="black">
          <a:xfrm>
            <a:off x="228600" y="206375"/>
            <a:ext cx="8686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pic>
        <p:nvPicPr>
          <p:cNvPr id="2058" name="Picture 63" descr="04_icon_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1000" y="1524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9" name="Picture 2" descr="D:\g-毕业设计课题\毕设论文\答辩ppt\背景.bmp"/>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0" y="0"/>
            <a:ext cx="9144000" cy="68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4880581" y="6393770"/>
            <a:ext cx="4187825" cy="5365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19" r:id="rId1"/>
    <p:sldLayoutId id="2147484020"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Lst>
  <p:transition>
    <p:wipe/>
  </p:transition>
  <p:timing>
    <p:tnLst>
      <p:par>
        <p:cTn id="1" dur="indefinite" restart="never" nodeType="tmRoot"/>
      </p:par>
    </p:tnLst>
  </p:timing>
  <p:hf sldNum="0" hdr="0" ftr="0"/>
  <p:txStyles>
    <p:titleStyle>
      <a:lvl1pPr algn="ctr" rtl="0" eaLnBrk="0" fontAlgn="base" hangingPunct="0">
        <a:spcBef>
          <a:spcPct val="0"/>
        </a:spcBef>
        <a:spcAft>
          <a:spcPct val="0"/>
        </a:spcAft>
        <a:defRPr sz="2800" b="1">
          <a:solidFill>
            <a:schemeClr val="bg1"/>
          </a:solidFill>
          <a:latin typeface="+mj-lt"/>
          <a:ea typeface="+mj-ea"/>
          <a:cs typeface="+mj-cs"/>
        </a:defRPr>
      </a:lvl1pPr>
      <a:lvl2pPr algn="ctr" rtl="0" eaLnBrk="0" fontAlgn="base" hangingPunct="0">
        <a:spcBef>
          <a:spcPct val="0"/>
        </a:spcBef>
        <a:spcAft>
          <a:spcPct val="0"/>
        </a:spcAft>
        <a:defRPr sz="2800" b="1">
          <a:solidFill>
            <a:schemeClr val="bg1"/>
          </a:solidFill>
          <a:latin typeface="Verdana" pitchFamily="34" charset="0"/>
        </a:defRPr>
      </a:lvl2pPr>
      <a:lvl3pPr algn="ctr" rtl="0" eaLnBrk="0" fontAlgn="base" hangingPunct="0">
        <a:spcBef>
          <a:spcPct val="0"/>
        </a:spcBef>
        <a:spcAft>
          <a:spcPct val="0"/>
        </a:spcAft>
        <a:defRPr sz="2800" b="1">
          <a:solidFill>
            <a:schemeClr val="bg1"/>
          </a:solidFill>
          <a:latin typeface="Verdana" pitchFamily="34" charset="0"/>
        </a:defRPr>
      </a:lvl3pPr>
      <a:lvl4pPr algn="ctr" rtl="0" eaLnBrk="0" fontAlgn="base" hangingPunct="0">
        <a:spcBef>
          <a:spcPct val="0"/>
        </a:spcBef>
        <a:spcAft>
          <a:spcPct val="0"/>
        </a:spcAft>
        <a:defRPr sz="2800" b="1">
          <a:solidFill>
            <a:schemeClr val="bg1"/>
          </a:solidFill>
          <a:latin typeface="Verdana" pitchFamily="34" charset="0"/>
        </a:defRPr>
      </a:lvl4pPr>
      <a:lvl5pPr algn="ctr" rtl="0" eaLnBrk="0" fontAlgn="base" hangingPunct="0">
        <a:spcBef>
          <a:spcPct val="0"/>
        </a:spcBef>
        <a:spcAft>
          <a:spcPct val="0"/>
        </a:spcAft>
        <a:defRPr sz="2800" b="1">
          <a:solidFill>
            <a:schemeClr val="bg1"/>
          </a:solidFill>
          <a:latin typeface="Verdana" pitchFamily="34" charset="0"/>
        </a:defRPr>
      </a:lvl5pPr>
      <a:lvl6pPr marL="457200" algn="ctr" rtl="0" eaLnBrk="1" fontAlgn="base" hangingPunct="1">
        <a:spcBef>
          <a:spcPct val="0"/>
        </a:spcBef>
        <a:spcAft>
          <a:spcPct val="0"/>
        </a:spcAft>
        <a:defRPr sz="2800" b="1">
          <a:solidFill>
            <a:schemeClr val="bg1"/>
          </a:solidFill>
          <a:latin typeface="Verdana" pitchFamily="34" charset="0"/>
        </a:defRPr>
      </a:lvl6pPr>
      <a:lvl7pPr marL="914400" algn="ctr" rtl="0" eaLnBrk="1" fontAlgn="base" hangingPunct="1">
        <a:spcBef>
          <a:spcPct val="0"/>
        </a:spcBef>
        <a:spcAft>
          <a:spcPct val="0"/>
        </a:spcAft>
        <a:defRPr sz="2800" b="1">
          <a:solidFill>
            <a:schemeClr val="bg1"/>
          </a:solidFill>
          <a:latin typeface="Verdana" pitchFamily="34" charset="0"/>
        </a:defRPr>
      </a:lvl7pPr>
      <a:lvl8pPr marL="1371600" algn="ctr" rtl="0" eaLnBrk="1" fontAlgn="base" hangingPunct="1">
        <a:spcBef>
          <a:spcPct val="0"/>
        </a:spcBef>
        <a:spcAft>
          <a:spcPct val="0"/>
        </a:spcAft>
        <a:defRPr sz="2800" b="1">
          <a:solidFill>
            <a:schemeClr val="bg1"/>
          </a:solidFill>
          <a:latin typeface="Verdana" pitchFamily="34" charset="0"/>
        </a:defRPr>
      </a:lvl8pPr>
      <a:lvl9pPr marL="1828800" algn="ctr" rtl="0" eaLnBrk="1" fontAlgn="base" hangingPunct="1">
        <a:spcBef>
          <a:spcPct val="0"/>
        </a:spcBef>
        <a:spcAft>
          <a:spcPct val="0"/>
        </a:spcAft>
        <a:defRPr sz="2800" b="1">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accent1"/>
        </a:buClr>
        <a:buFont typeface="Wingdings"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ltGray">
      <p:bgPr>
        <a:gradFill rotWithShape="0">
          <a:gsLst>
            <a:gs pos="0">
              <a:schemeClr val="folHlink"/>
            </a:gs>
            <a:gs pos="100000">
              <a:schemeClr val="folHlink">
                <a:gamma/>
                <a:tint val="0"/>
                <a:invGamma/>
              </a:schemeClr>
            </a:gs>
          </a:gsLst>
          <a:lin ang="5400000" scaled="1"/>
        </a:gradFill>
        <a:effectLst/>
      </p:bgPr>
    </p:bg>
    <p:spTree>
      <p:nvGrpSpPr>
        <p:cNvPr id="1" name=""/>
        <p:cNvGrpSpPr/>
        <p:nvPr/>
      </p:nvGrpSpPr>
      <p:grpSpPr>
        <a:xfrm>
          <a:off x="0" y="0"/>
          <a:ext cx="0" cy="0"/>
          <a:chOff x="0" y="0"/>
          <a:chExt cx="0" cy="0"/>
        </a:xfrm>
      </p:grpSpPr>
      <p:sp>
        <p:nvSpPr>
          <p:cNvPr id="3074" name="Rectangle 53"/>
          <p:cNvSpPr>
            <a:spLocks noChangeArrowheads="1"/>
          </p:cNvSpPr>
          <p:nvPr/>
        </p:nvSpPr>
        <p:spPr bwMode="auto">
          <a:xfrm>
            <a:off x="228600" y="762000"/>
            <a:ext cx="8686800" cy="5848350"/>
          </a:xfrm>
          <a:prstGeom prst="rect">
            <a:avLst/>
          </a:prstGeom>
          <a:solidFill>
            <a:schemeClr val="bg1"/>
          </a:solidFill>
          <a:ln w="38100">
            <a:solidFill>
              <a:schemeClr val="tx1"/>
            </a:solidFill>
            <a:miter lim="800000"/>
            <a:headEnd/>
            <a:tailEnd/>
          </a:ln>
        </p:spPr>
        <p:txBody>
          <a:bodyPr wrap="none" anchor="ctr"/>
          <a:lstStyle/>
          <a:p>
            <a:pPr algn="r"/>
            <a:endParaRPr lang="zh-CN" altLang="en-US">
              <a:solidFill>
                <a:srgbClr val="003366"/>
              </a:solidFill>
            </a:endParaRPr>
          </a:p>
        </p:txBody>
      </p:sp>
      <p:pic>
        <p:nvPicPr>
          <p:cNvPr id="3075" name="Picture 60" descr="04_back_b"/>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57750" y="762000"/>
            <a:ext cx="4057650" cy="583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Rectangle 55"/>
          <p:cNvSpPr>
            <a:spLocks noChangeArrowheads="1"/>
          </p:cNvSpPr>
          <p:nvPr/>
        </p:nvSpPr>
        <p:spPr bwMode="white">
          <a:xfrm>
            <a:off x="5715000" y="6591300"/>
            <a:ext cx="3009900" cy="114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endParaRPr lang="zh-CN" altLang="en-US">
              <a:solidFill>
                <a:srgbClr val="003366"/>
              </a:solidFill>
            </a:endParaRPr>
          </a:p>
        </p:txBody>
      </p:sp>
      <p:sp>
        <p:nvSpPr>
          <p:cNvPr id="3077" name="Rectangle 3"/>
          <p:cNvSpPr>
            <a:spLocks noGrp="1" noChangeArrowheads="1"/>
          </p:cNvSpPr>
          <p:nvPr>
            <p:ph type="body" idx="1"/>
          </p:nvPr>
        </p:nvSpPr>
        <p:spPr bwMode="gray">
          <a:xfrm>
            <a:off x="457200" y="1295400"/>
            <a:ext cx="8229600"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3" name="Rectangle 4"/>
          <p:cNvSpPr>
            <a:spLocks noGrp="1" noChangeArrowheads="1"/>
          </p:cNvSpPr>
          <p:nvPr>
            <p:ph type="dt" sz="half" idx="2"/>
          </p:nvPr>
        </p:nvSpPr>
        <p:spPr bwMode="gray">
          <a:xfrm>
            <a:off x="5638800" y="6457950"/>
            <a:ext cx="2133600" cy="244475"/>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000" b="1">
                <a:solidFill>
                  <a:srgbClr val="5F5F5F"/>
                </a:solidFill>
                <a:latin typeface="+mn-lt"/>
                <a:ea typeface="宋体" pitchFamily="2" charset="-122"/>
              </a:defRPr>
            </a:lvl1pPr>
          </a:lstStyle>
          <a:p>
            <a:pPr>
              <a:defRPr/>
            </a:pPr>
            <a:fld id="{49547215-6CF4-4B1C-ADF9-8F36FF451DD1}" type="datetime1">
              <a:rPr lang="zh-CN" altLang="en-US"/>
              <a:pPr>
                <a:defRPr/>
              </a:pPr>
              <a:t>2012/6/8</a:t>
            </a:fld>
            <a:endParaRPr lang="en-US" altLang="zh-CN"/>
          </a:p>
        </p:txBody>
      </p:sp>
      <p:sp>
        <p:nvSpPr>
          <p:cNvPr id="2" name="Rectangle 5"/>
          <p:cNvSpPr>
            <a:spLocks noGrp="1" noChangeArrowheads="1"/>
          </p:cNvSpPr>
          <p:nvPr>
            <p:ph type="ftr" sz="quarter" idx="3"/>
          </p:nvPr>
        </p:nvSpPr>
        <p:spPr bwMode="gray">
          <a:xfrm>
            <a:off x="5791200" y="6353175"/>
            <a:ext cx="2895600" cy="244475"/>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2000" b="1" i="1">
                <a:solidFill>
                  <a:srgbClr val="CC3300"/>
                </a:solidFill>
                <a:latin typeface="Arial"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gray">
          <a:xfrm>
            <a:off x="381000" y="6305550"/>
            <a:ext cx="2133600" cy="244475"/>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l">
              <a:defRPr sz="1000">
                <a:solidFill>
                  <a:srgbClr val="000000"/>
                </a:solidFill>
                <a:latin typeface="+mn-lt"/>
                <a:ea typeface="宋体" pitchFamily="2" charset="-122"/>
              </a:defRPr>
            </a:lvl1pPr>
          </a:lstStyle>
          <a:p>
            <a:pPr>
              <a:defRPr/>
            </a:pPr>
            <a:fld id="{17F18096-377B-4AC4-A3F9-6C4885D063A4}" type="slidenum">
              <a:rPr lang="en-US" altLang="zh-CN"/>
              <a:pPr>
                <a:defRPr/>
              </a:pPr>
              <a:t>‹#›</a:t>
            </a:fld>
            <a:endParaRPr lang="en-US" altLang="zh-CN"/>
          </a:p>
        </p:txBody>
      </p:sp>
      <p:sp>
        <p:nvSpPr>
          <p:cNvPr id="3081" name="Rectangle 2"/>
          <p:cNvSpPr>
            <a:spLocks noGrp="1" noChangeArrowheads="1"/>
          </p:cNvSpPr>
          <p:nvPr>
            <p:ph type="title"/>
          </p:nvPr>
        </p:nvSpPr>
        <p:spPr bwMode="black">
          <a:xfrm>
            <a:off x="228600" y="206375"/>
            <a:ext cx="8686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pic>
        <p:nvPicPr>
          <p:cNvPr id="3082" name="Picture 63" descr="04_icon_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1000" y="1524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2" descr="D:\g-毕业设计课题\毕设论文\答辩ppt\背景.bmp"/>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0" y="0"/>
            <a:ext cx="9144000" cy="68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4880581" y="6393770"/>
            <a:ext cx="4187825" cy="5365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21" r:id="rId1"/>
    <p:sldLayoutId id="2147484022"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Lst>
  <p:transition>
    <p:wipe/>
  </p:transition>
  <p:timing>
    <p:tnLst>
      <p:par>
        <p:cTn id="1" dur="indefinite" restart="never" nodeType="tmRoot"/>
      </p:par>
    </p:tnLst>
  </p:timing>
  <p:hf sldNum="0" hdr="0" ftr="0"/>
  <p:txStyles>
    <p:titleStyle>
      <a:lvl1pPr algn="ctr" rtl="0" eaLnBrk="0" fontAlgn="base" hangingPunct="0">
        <a:spcBef>
          <a:spcPct val="0"/>
        </a:spcBef>
        <a:spcAft>
          <a:spcPct val="0"/>
        </a:spcAft>
        <a:defRPr sz="2800" b="1">
          <a:solidFill>
            <a:schemeClr val="bg1"/>
          </a:solidFill>
          <a:latin typeface="+mj-lt"/>
          <a:ea typeface="+mj-ea"/>
          <a:cs typeface="+mj-cs"/>
        </a:defRPr>
      </a:lvl1pPr>
      <a:lvl2pPr algn="ctr" rtl="0" eaLnBrk="0" fontAlgn="base" hangingPunct="0">
        <a:spcBef>
          <a:spcPct val="0"/>
        </a:spcBef>
        <a:spcAft>
          <a:spcPct val="0"/>
        </a:spcAft>
        <a:defRPr sz="2800" b="1">
          <a:solidFill>
            <a:schemeClr val="bg1"/>
          </a:solidFill>
          <a:latin typeface="Verdana" pitchFamily="34" charset="0"/>
        </a:defRPr>
      </a:lvl2pPr>
      <a:lvl3pPr algn="ctr" rtl="0" eaLnBrk="0" fontAlgn="base" hangingPunct="0">
        <a:spcBef>
          <a:spcPct val="0"/>
        </a:spcBef>
        <a:spcAft>
          <a:spcPct val="0"/>
        </a:spcAft>
        <a:defRPr sz="2800" b="1">
          <a:solidFill>
            <a:schemeClr val="bg1"/>
          </a:solidFill>
          <a:latin typeface="Verdana" pitchFamily="34" charset="0"/>
        </a:defRPr>
      </a:lvl3pPr>
      <a:lvl4pPr algn="ctr" rtl="0" eaLnBrk="0" fontAlgn="base" hangingPunct="0">
        <a:spcBef>
          <a:spcPct val="0"/>
        </a:spcBef>
        <a:spcAft>
          <a:spcPct val="0"/>
        </a:spcAft>
        <a:defRPr sz="2800" b="1">
          <a:solidFill>
            <a:schemeClr val="bg1"/>
          </a:solidFill>
          <a:latin typeface="Verdana" pitchFamily="34" charset="0"/>
        </a:defRPr>
      </a:lvl4pPr>
      <a:lvl5pPr algn="ctr" rtl="0" eaLnBrk="0" fontAlgn="base" hangingPunct="0">
        <a:spcBef>
          <a:spcPct val="0"/>
        </a:spcBef>
        <a:spcAft>
          <a:spcPct val="0"/>
        </a:spcAft>
        <a:defRPr sz="2800" b="1">
          <a:solidFill>
            <a:schemeClr val="bg1"/>
          </a:solidFill>
          <a:latin typeface="Verdana" pitchFamily="34" charset="0"/>
        </a:defRPr>
      </a:lvl5pPr>
      <a:lvl6pPr marL="457200" algn="ctr" rtl="0" eaLnBrk="1" fontAlgn="base" hangingPunct="1">
        <a:spcBef>
          <a:spcPct val="0"/>
        </a:spcBef>
        <a:spcAft>
          <a:spcPct val="0"/>
        </a:spcAft>
        <a:defRPr sz="2800" b="1">
          <a:solidFill>
            <a:schemeClr val="bg1"/>
          </a:solidFill>
          <a:latin typeface="Verdana" pitchFamily="34" charset="0"/>
        </a:defRPr>
      </a:lvl6pPr>
      <a:lvl7pPr marL="914400" algn="ctr" rtl="0" eaLnBrk="1" fontAlgn="base" hangingPunct="1">
        <a:spcBef>
          <a:spcPct val="0"/>
        </a:spcBef>
        <a:spcAft>
          <a:spcPct val="0"/>
        </a:spcAft>
        <a:defRPr sz="2800" b="1">
          <a:solidFill>
            <a:schemeClr val="bg1"/>
          </a:solidFill>
          <a:latin typeface="Verdana" pitchFamily="34" charset="0"/>
        </a:defRPr>
      </a:lvl7pPr>
      <a:lvl8pPr marL="1371600" algn="ctr" rtl="0" eaLnBrk="1" fontAlgn="base" hangingPunct="1">
        <a:spcBef>
          <a:spcPct val="0"/>
        </a:spcBef>
        <a:spcAft>
          <a:spcPct val="0"/>
        </a:spcAft>
        <a:defRPr sz="2800" b="1">
          <a:solidFill>
            <a:schemeClr val="bg1"/>
          </a:solidFill>
          <a:latin typeface="Verdana" pitchFamily="34" charset="0"/>
        </a:defRPr>
      </a:lvl8pPr>
      <a:lvl9pPr marL="1828800" algn="ctr" rtl="0" eaLnBrk="1" fontAlgn="base" hangingPunct="1">
        <a:spcBef>
          <a:spcPct val="0"/>
        </a:spcBef>
        <a:spcAft>
          <a:spcPct val="0"/>
        </a:spcAft>
        <a:defRPr sz="2800" b="1">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accent1"/>
        </a:buClr>
        <a:buFont typeface="Wingdings"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4.xml"/><Relationship Id="rId1" Type="http://schemas.openxmlformats.org/officeDocument/2006/relationships/tags" Target="../tags/tag4.xml"/><Relationship Id="rId6" Type="http://schemas.openxmlformats.org/officeDocument/2006/relationships/image" Target="../media/image35.png"/><Relationship Id="rId5" Type="http://schemas.openxmlformats.org/officeDocument/2006/relationships/image" Target="../media/image29.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4.xml"/><Relationship Id="rId1" Type="http://schemas.openxmlformats.org/officeDocument/2006/relationships/tags" Target="../tags/tag5.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slideLayout" Target="../slideLayouts/slideLayout14.xml"/><Relationship Id="rId1" Type="http://schemas.openxmlformats.org/officeDocument/2006/relationships/tags" Target="../tags/tag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14.xml"/><Relationship Id="rId1" Type="http://schemas.openxmlformats.org/officeDocument/2006/relationships/tags" Target="../tags/tag7.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slideLayout" Target="../slideLayouts/slideLayout14.xml"/><Relationship Id="rId7" Type="http://schemas.openxmlformats.org/officeDocument/2006/relationships/oleObject" Target="../embeddings/oleObject2.bin"/><Relationship Id="rId2" Type="http://schemas.openxmlformats.org/officeDocument/2006/relationships/tags" Target="../tags/tag8.xml"/><Relationship Id="rId1" Type="http://schemas.openxmlformats.org/officeDocument/2006/relationships/vmlDrawing" Target="../drawings/vmlDrawing1.vml"/><Relationship Id="rId6" Type="http://schemas.openxmlformats.org/officeDocument/2006/relationships/image" Target="../media/image45.wmf"/><Relationship Id="rId5" Type="http://schemas.openxmlformats.org/officeDocument/2006/relationships/oleObject" Target="../embeddings/oleObject1.bin"/><Relationship Id="rId10" Type="http://schemas.openxmlformats.org/officeDocument/2006/relationships/image" Target="../media/image47.wmf"/><Relationship Id="rId4" Type="http://schemas.openxmlformats.org/officeDocument/2006/relationships/image" Target="../media/image41.png"/><Relationship Id="rId9"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slideLayout" Target="../slideLayouts/slideLayout14.xml"/><Relationship Id="rId7" Type="http://schemas.openxmlformats.org/officeDocument/2006/relationships/oleObject" Target="../embeddings/oleObject4.bin"/><Relationship Id="rId12" Type="http://schemas.openxmlformats.org/officeDocument/2006/relationships/image" Target="../media/image57.png"/><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image" Target="../media/image56.png"/><Relationship Id="rId11" Type="http://schemas.openxmlformats.org/officeDocument/2006/relationships/image" Target="../media/image55.wmf"/><Relationship Id="rId5" Type="http://schemas.openxmlformats.org/officeDocument/2006/relationships/image" Target="../media/image50.png"/><Relationship Id="rId10" Type="http://schemas.openxmlformats.org/officeDocument/2006/relationships/oleObject" Target="../embeddings/oleObject6.bin"/><Relationship Id="rId4" Type="http://schemas.openxmlformats.org/officeDocument/2006/relationships/notesSlide" Target="../notesSlides/notesSlide9.xml"/><Relationship Id="rId9" Type="http://schemas.openxmlformats.org/officeDocument/2006/relationships/oleObject" Target="../embeddings/oleObject5.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tags" Target="../tags/tag10.xml"/><Relationship Id="rId5" Type="http://schemas.openxmlformats.org/officeDocument/2006/relationships/image" Target="../media/image58.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tags" Target="../tags/tag11.xml"/><Relationship Id="rId5" Type="http://schemas.openxmlformats.org/officeDocument/2006/relationships/image" Target="../media/image5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62.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tags" Target="../tags/tag12.xml"/><Relationship Id="rId5" Type="http://schemas.openxmlformats.org/officeDocument/2006/relationships/image" Target="../media/image63.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77.pn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4.xml"/><Relationship Id="rId1" Type="http://schemas.openxmlformats.org/officeDocument/2006/relationships/tags" Target="../tags/tag13.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slideLayout" Target="../slideLayouts/slideLayout14.xml"/><Relationship Id="rId1" Type="http://schemas.openxmlformats.org/officeDocument/2006/relationships/tags" Target="../tags/tag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4.xml"/><Relationship Id="rId1" Type="http://schemas.openxmlformats.org/officeDocument/2006/relationships/tags" Target="../tags/tag3.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3717032"/>
            <a:ext cx="2371725"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986" y="1988840"/>
            <a:ext cx="5661698"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528" y="6142084"/>
            <a:ext cx="9144000"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advTm="8949">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0"/>
            <a:ext cx="2578100" cy="7493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0355" name="Picture 3" descr="情感分析研究框架"/>
          <p:cNvPicPr>
            <a:picLocks noChangeAspect="1" noChangeArrowheads="1"/>
          </p:cNvPicPr>
          <p:nvPr/>
        </p:nvPicPr>
        <p:blipFill>
          <a:blip r:embed="rId3"/>
          <a:srcRect/>
          <a:stretch>
            <a:fillRect/>
          </a:stretch>
        </p:blipFill>
        <p:spPr bwMode="auto">
          <a:xfrm>
            <a:off x="1289050" y="1703388"/>
            <a:ext cx="6497638" cy="37433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内容占位符 2"/>
          <p:cNvSpPr txBox="1">
            <a:spLocks/>
          </p:cNvSpPr>
          <p:nvPr/>
        </p:nvSpPr>
        <p:spPr bwMode="gray">
          <a:xfrm>
            <a:off x="395288" y="765175"/>
            <a:ext cx="83534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400">
                <a:solidFill>
                  <a:srgbClr val="000000"/>
                </a:solidFill>
                <a:latin typeface="黑体" pitchFamily="49" charset="-122"/>
                <a:ea typeface="黑体" pitchFamily="49" charset="-122"/>
              </a:rPr>
              <a:t>构建和扩展情感词典的关键是情感词语的选择与倾向计算</a:t>
            </a:r>
          </a:p>
        </p:txBody>
      </p:sp>
      <p:sp>
        <p:nvSpPr>
          <p:cNvPr id="2" name="矩形 1"/>
          <p:cNvSpPr>
            <a:spLocks noChangeArrowheads="1"/>
          </p:cNvSpPr>
          <p:nvPr/>
        </p:nvSpPr>
        <p:spPr bwMode="auto">
          <a:xfrm>
            <a:off x="5149850" y="4913313"/>
            <a:ext cx="792163" cy="471487"/>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r"/>
            <a:endParaRPr lang="zh-CN" altLang="en-US"/>
          </a:p>
        </p:txBody>
      </p:sp>
      <p:sp>
        <p:nvSpPr>
          <p:cNvPr id="15" name="矩形 14"/>
          <p:cNvSpPr>
            <a:spLocks noChangeArrowheads="1"/>
          </p:cNvSpPr>
          <p:nvPr/>
        </p:nvSpPr>
        <p:spPr bwMode="auto">
          <a:xfrm>
            <a:off x="6372225" y="3065463"/>
            <a:ext cx="792163" cy="611187"/>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r"/>
            <a:endParaRPr lang="zh-CN" altLang="en-US"/>
          </a:p>
        </p:txBody>
      </p:sp>
      <p:sp>
        <p:nvSpPr>
          <p:cNvPr id="16" name="内容占位符 2"/>
          <p:cNvSpPr txBox="1">
            <a:spLocks/>
          </p:cNvSpPr>
          <p:nvPr/>
        </p:nvSpPr>
        <p:spPr bwMode="gray">
          <a:xfrm>
            <a:off x="3254375" y="5589588"/>
            <a:ext cx="205898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pPr>
            <a:r>
              <a:rPr lang="zh-CN" altLang="en-US">
                <a:solidFill>
                  <a:srgbClr val="000000"/>
                </a:solidFill>
                <a:latin typeface="黑体" pitchFamily="49" charset="-122"/>
                <a:ea typeface="黑体" pitchFamily="49" charset="-122"/>
              </a:rPr>
              <a:t>情感分析研究框架</a:t>
            </a:r>
          </a:p>
        </p:txBody>
      </p:sp>
    </p:spTree>
  </p:cSld>
  <p:clrMapOvr>
    <a:masterClrMapping/>
  </p:clrMapOvr>
  <p:transition advTm="24354">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nodeType="afterGroup">
                            <p:stCondLst>
                              <p:cond delay="500"/>
                            </p:stCondLst>
                            <p:childTnLst>
                              <p:par>
                                <p:cTn id="9" presetID="22" presetClass="entr" presetSubtype="8" fill="hold" nodeType="afterEffect">
                                  <p:stCondLst>
                                    <p:cond delay="500"/>
                                  </p:stCondLst>
                                  <p:childTnLst>
                                    <p:set>
                                      <p:cBhvr>
                                        <p:cTn id="10" dur="1" fill="hold">
                                          <p:stCondLst>
                                            <p:cond delay="0"/>
                                          </p:stCondLst>
                                        </p:cTn>
                                        <p:tgtEl>
                                          <p:spTgt spid="100355"/>
                                        </p:tgtEl>
                                        <p:attrNameLst>
                                          <p:attrName>style.visibility</p:attrName>
                                        </p:attrNameLst>
                                      </p:cBhvr>
                                      <p:to>
                                        <p:strVal val="visible"/>
                                      </p:to>
                                    </p:set>
                                    <p:animEffect transition="in" filter="wipe(left)">
                                      <p:cBhvr>
                                        <p:cTn id="11" dur="500"/>
                                        <p:tgtEl>
                                          <p:spTgt spid="100355"/>
                                        </p:tgtEl>
                                      </p:cBhvr>
                                    </p:animEffect>
                                  </p:childTnLst>
                                </p:cTn>
                              </p:par>
                              <p:par>
                                <p:cTn id="12" presetID="22" presetClass="entr" presetSubtype="8" fill="hold" grpId="0" nodeType="withEffect">
                                  <p:stCondLst>
                                    <p:cond delay="50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childTnLst>
                          </p:cTn>
                        </p:par>
                        <p:par>
                          <p:cTn id="15" fill="hold" nodeType="afterGroup">
                            <p:stCondLst>
                              <p:cond delay="1500"/>
                            </p:stCondLst>
                            <p:childTnLst>
                              <p:par>
                                <p:cTn id="16" presetID="6" presetClass="entr" presetSubtype="16" fill="hold" grpId="0" nodeType="afterEffect">
                                  <p:stCondLst>
                                    <p:cond delay="3000"/>
                                  </p:stCondLst>
                                  <p:childTnLst>
                                    <p:set>
                                      <p:cBhvr>
                                        <p:cTn id="17" dur="1" fill="hold">
                                          <p:stCondLst>
                                            <p:cond delay="0"/>
                                          </p:stCondLst>
                                        </p:cTn>
                                        <p:tgtEl>
                                          <p:spTgt spid="15"/>
                                        </p:tgtEl>
                                        <p:attrNameLst>
                                          <p:attrName>style.visibility</p:attrName>
                                        </p:attrNameLst>
                                      </p:cBhvr>
                                      <p:to>
                                        <p:strVal val="visible"/>
                                      </p:to>
                                    </p:set>
                                    <p:animEffect transition="in" filter="circle(in)">
                                      <p:cBhvr>
                                        <p:cTn id="18" dur="1000"/>
                                        <p:tgtEl>
                                          <p:spTgt spid="15"/>
                                        </p:tgtEl>
                                      </p:cBhvr>
                                    </p:animEffect>
                                  </p:childTnLst>
                                </p:cTn>
                              </p:par>
                              <p:par>
                                <p:cTn id="19" presetID="6" presetClass="entr" presetSubtype="16" fill="hold" grpId="0" nodeType="withEffect">
                                  <p:stCondLst>
                                    <p:cond delay="3000"/>
                                  </p:stCondLst>
                                  <p:childTnLst>
                                    <p:set>
                                      <p:cBhvr>
                                        <p:cTn id="20" dur="1" fill="hold">
                                          <p:stCondLst>
                                            <p:cond delay="0"/>
                                          </p:stCondLst>
                                        </p:cTn>
                                        <p:tgtEl>
                                          <p:spTgt spid="2"/>
                                        </p:tgtEl>
                                        <p:attrNameLst>
                                          <p:attrName>style.visibility</p:attrName>
                                        </p:attrNameLst>
                                      </p:cBhvr>
                                      <p:to>
                                        <p:strVal val="visible"/>
                                      </p:to>
                                    </p:set>
                                    <p:animEffect transition="in" filter="circle(in)">
                                      <p:cBhvr>
                                        <p:cTn id="2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animBg="1"/>
      <p:bldP spid="15"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150"/>
            <a:ext cx="2578100" cy="7493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483" name="内容占位符 2"/>
          <p:cNvSpPr txBox="1">
            <a:spLocks/>
          </p:cNvSpPr>
          <p:nvPr/>
        </p:nvSpPr>
        <p:spPr bwMode="gray">
          <a:xfrm>
            <a:off x="395288" y="765175"/>
            <a:ext cx="83534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400">
                <a:solidFill>
                  <a:srgbClr val="000000"/>
                </a:solidFill>
                <a:latin typeface="黑体" pitchFamily="49" charset="-122"/>
                <a:ea typeface="黑体" pitchFamily="49" charset="-122"/>
              </a:rPr>
              <a:t>构建和扩展情感词典的关键是情感词语的选择与倾向计算</a:t>
            </a:r>
          </a:p>
        </p:txBody>
      </p:sp>
      <p:sp>
        <p:nvSpPr>
          <p:cNvPr id="20484" name="内容占位符 2"/>
          <p:cNvSpPr txBox="1">
            <a:spLocks/>
          </p:cNvSpPr>
          <p:nvPr/>
        </p:nvSpPr>
        <p:spPr bwMode="gray">
          <a:xfrm>
            <a:off x="395288" y="1341438"/>
            <a:ext cx="83534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400">
                <a:solidFill>
                  <a:srgbClr val="000000"/>
                </a:solidFill>
                <a:latin typeface="黑体" pitchFamily="49" charset="-122"/>
                <a:ea typeface="黑体" pitchFamily="49" charset="-122"/>
              </a:rPr>
              <a:t>主要思路是基于语料资源和基于语义词典</a:t>
            </a:r>
          </a:p>
        </p:txBody>
      </p:sp>
      <p:sp>
        <p:nvSpPr>
          <p:cNvPr id="9" name="内容占位符 2"/>
          <p:cNvSpPr txBox="1">
            <a:spLocks/>
          </p:cNvSpPr>
          <p:nvPr/>
        </p:nvSpPr>
        <p:spPr bwMode="gray">
          <a:xfrm>
            <a:off x="395288" y="1917700"/>
            <a:ext cx="83534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400">
                <a:solidFill>
                  <a:srgbClr val="000000"/>
                </a:solidFill>
                <a:latin typeface="黑体" pitchFamily="49" charset="-122"/>
                <a:ea typeface="黑体" pitchFamily="49" charset="-122"/>
              </a:rPr>
              <a:t>语料预处理主要包括分词、词性标注和句法分析等</a:t>
            </a:r>
          </a:p>
        </p:txBody>
      </p:sp>
      <p:pic>
        <p:nvPicPr>
          <p:cNvPr id="11" name="Picture 17" descr="C:\Users\Administrator\Desktop\新浪微博评论.bmp"/>
          <p:cNvPicPr>
            <a:picLocks noChangeAspect="1" noChangeArrowheads="1"/>
          </p:cNvPicPr>
          <p:nvPr/>
        </p:nvPicPr>
        <p:blipFill rotWithShape="1">
          <a:blip r:embed="rId4"/>
          <a:srcRect l="18946" t="44493" r="9025" b="31306"/>
          <a:stretch/>
        </p:blipFill>
        <p:spPr bwMode="auto">
          <a:xfrm>
            <a:off x="900113" y="2565400"/>
            <a:ext cx="6911975" cy="1162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00113" y="3957638"/>
            <a:ext cx="6911975" cy="120015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nSpc>
                <a:spcPct val="120000"/>
              </a:lnSpc>
              <a:spcBef>
                <a:spcPct val="20000"/>
              </a:spcBef>
              <a:defRPr/>
            </a:pPr>
            <a:r>
              <a:rPr lang="zh-CN" altLang="en-US" sz="2000" dirty="0">
                <a:solidFill>
                  <a:srgbClr val="000000"/>
                </a:solidFill>
                <a:latin typeface="黑体" pitchFamily="49" charset="-122"/>
                <a:ea typeface="黑体" pitchFamily="49" charset="-122"/>
              </a:rPr>
              <a:t>最美 女 教师 ， 最美 司机 吴斌 ， 平凡 人 中 的 英雄 ！ 其实 在 我们 生活 中 有 好多 这样 的 英雄 ！ 德瑞祥 不锈钢丝网 愿 世界 上 的 英雄 越来越多 ！</a:t>
            </a:r>
          </a:p>
        </p:txBody>
      </p:sp>
      <p:pic>
        <p:nvPicPr>
          <p:cNvPr id="14"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1763" y="3500438"/>
            <a:ext cx="414337"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7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5157788"/>
            <a:ext cx="1725613" cy="96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p:transition advTm="24325">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nodeType="afterGroup">
                            <p:stCondLst>
                              <p:cond delay="500"/>
                            </p:stCondLst>
                            <p:childTnLst>
                              <p:par>
                                <p:cTn id="14" presetID="22" presetClass="entr" presetSubtype="1"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childTnLst>
                          </p:cTn>
                        </p:par>
                        <p:par>
                          <p:cTn id="17" fill="hold" nodeType="afterGroup">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par>
                          <p:cTn id="21" fill="hold" nodeType="afterGroup">
                            <p:stCondLst>
                              <p:cond delay="1500"/>
                            </p:stCondLst>
                            <p:childTnLst>
                              <p:par>
                                <p:cTn id="22" presetID="22" presetClass="entr" presetSubtype="1" fill="hold" nodeType="afterEffect">
                                  <p:stCondLst>
                                    <p:cond delay="0"/>
                                  </p:stCondLst>
                                  <p:childTnLst>
                                    <p:set>
                                      <p:cBhvr>
                                        <p:cTn id="23" dur="1" fill="hold">
                                          <p:stCondLst>
                                            <p:cond delay="0"/>
                                          </p:stCondLst>
                                        </p:cTn>
                                        <p:tgtEl>
                                          <p:spTgt spid="101378"/>
                                        </p:tgtEl>
                                        <p:attrNameLst>
                                          <p:attrName>style.visibility</p:attrName>
                                        </p:attrNameLst>
                                      </p:cBhvr>
                                      <p:to>
                                        <p:strVal val="visible"/>
                                      </p:to>
                                    </p:set>
                                    <p:animEffect transition="in" filter="wipe(up)">
                                      <p:cBhvr>
                                        <p:cTn id="24" dur="500"/>
                                        <p:tgtEl>
                                          <p:spTgt spid="101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150"/>
            <a:ext cx="2578100" cy="7493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507" name="内容占位符 2"/>
          <p:cNvSpPr txBox="1">
            <a:spLocks/>
          </p:cNvSpPr>
          <p:nvPr/>
        </p:nvSpPr>
        <p:spPr bwMode="gray">
          <a:xfrm>
            <a:off x="395288" y="765175"/>
            <a:ext cx="83534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400">
                <a:solidFill>
                  <a:srgbClr val="000000"/>
                </a:solidFill>
                <a:latin typeface="黑体" pitchFamily="49" charset="-122"/>
                <a:ea typeface="黑体" pitchFamily="49" charset="-122"/>
              </a:rPr>
              <a:t>构建和扩展情感词典的关键是情感词语的选择与倾向计算</a:t>
            </a:r>
          </a:p>
        </p:txBody>
      </p:sp>
      <p:sp>
        <p:nvSpPr>
          <p:cNvPr id="21508" name="内容占位符 2"/>
          <p:cNvSpPr txBox="1">
            <a:spLocks/>
          </p:cNvSpPr>
          <p:nvPr/>
        </p:nvSpPr>
        <p:spPr bwMode="gray">
          <a:xfrm>
            <a:off x="395288" y="1341438"/>
            <a:ext cx="83534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400">
                <a:solidFill>
                  <a:srgbClr val="000000"/>
                </a:solidFill>
                <a:latin typeface="黑体" pitchFamily="49" charset="-122"/>
                <a:ea typeface="黑体" pitchFamily="49" charset="-122"/>
              </a:rPr>
              <a:t>主要思路是基于语料资源和基于语义词典</a:t>
            </a:r>
          </a:p>
        </p:txBody>
      </p:sp>
      <p:sp>
        <p:nvSpPr>
          <p:cNvPr id="21509" name="内容占位符 2"/>
          <p:cNvSpPr txBox="1">
            <a:spLocks/>
          </p:cNvSpPr>
          <p:nvPr/>
        </p:nvSpPr>
        <p:spPr bwMode="gray">
          <a:xfrm>
            <a:off x="395288" y="1917700"/>
            <a:ext cx="83534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400">
                <a:solidFill>
                  <a:srgbClr val="000000"/>
                </a:solidFill>
                <a:latin typeface="黑体" pitchFamily="49" charset="-122"/>
                <a:ea typeface="黑体" pitchFamily="49" charset="-122"/>
              </a:rPr>
              <a:t>语料预处理主要包括分词、词性标注和句法分析等</a:t>
            </a:r>
          </a:p>
        </p:txBody>
      </p:sp>
      <p:sp>
        <p:nvSpPr>
          <p:cNvPr id="21510" name="内容占位符 2"/>
          <p:cNvSpPr txBox="1">
            <a:spLocks/>
          </p:cNvSpPr>
          <p:nvPr/>
        </p:nvSpPr>
        <p:spPr bwMode="gray">
          <a:xfrm>
            <a:off x="395288" y="2565400"/>
            <a:ext cx="83534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400">
                <a:solidFill>
                  <a:srgbClr val="000000"/>
                </a:solidFill>
                <a:latin typeface="Times New Roman" pitchFamily="18" charset="0"/>
                <a:ea typeface="黑体" pitchFamily="49" charset="-122"/>
                <a:cs typeface="Times New Roman" pitchFamily="18" charset="0"/>
              </a:rPr>
              <a:t>对</a:t>
            </a:r>
            <a:r>
              <a:rPr lang="en-US" altLang="zh-CN" sz="2400">
                <a:solidFill>
                  <a:srgbClr val="000000"/>
                </a:solidFill>
                <a:latin typeface="Times New Roman" pitchFamily="18" charset="0"/>
                <a:ea typeface="黑体" pitchFamily="49" charset="-122"/>
                <a:cs typeface="Times New Roman" pitchFamily="18" charset="0"/>
              </a:rPr>
              <a:t>HowNet</a:t>
            </a:r>
            <a:r>
              <a:rPr lang="zh-CN" altLang="en-US" sz="2400">
                <a:solidFill>
                  <a:srgbClr val="000000"/>
                </a:solidFill>
                <a:latin typeface="Times New Roman" pitchFamily="18" charset="0"/>
                <a:ea typeface="黑体" pitchFamily="49" charset="-122"/>
                <a:cs typeface="Times New Roman" pitchFamily="18" charset="0"/>
              </a:rPr>
              <a:t>、</a:t>
            </a:r>
            <a:r>
              <a:rPr lang="en-US" altLang="zh-CN" sz="2400">
                <a:solidFill>
                  <a:srgbClr val="000000"/>
                </a:solidFill>
                <a:latin typeface="Times New Roman" pitchFamily="18" charset="0"/>
                <a:ea typeface="黑体" pitchFamily="49" charset="-122"/>
                <a:cs typeface="Times New Roman" pitchFamily="18" charset="0"/>
              </a:rPr>
              <a:t>WordNet</a:t>
            </a:r>
            <a:r>
              <a:rPr lang="zh-CN" altLang="en-US" sz="2400">
                <a:solidFill>
                  <a:srgbClr val="000000"/>
                </a:solidFill>
                <a:latin typeface="Times New Roman" pitchFamily="18" charset="0"/>
                <a:ea typeface="黑体" pitchFamily="49" charset="-122"/>
                <a:cs typeface="Times New Roman" pitchFamily="18" charset="0"/>
              </a:rPr>
              <a:t>语义词典和</a:t>
            </a:r>
            <a:r>
              <a:rPr lang="en-US" altLang="zh-CN" sz="2400">
                <a:solidFill>
                  <a:srgbClr val="000000"/>
                </a:solidFill>
                <a:latin typeface="Times New Roman" pitchFamily="18" charset="0"/>
                <a:ea typeface="黑体" pitchFamily="49" charset="-122"/>
                <a:cs typeface="Times New Roman" pitchFamily="18" charset="0"/>
              </a:rPr>
              <a:t>SentiWordNet</a:t>
            </a:r>
            <a:r>
              <a:rPr lang="zh-CN" altLang="en-US" sz="2400">
                <a:solidFill>
                  <a:srgbClr val="000000"/>
                </a:solidFill>
                <a:latin typeface="Times New Roman" pitchFamily="18" charset="0"/>
                <a:ea typeface="黑体" pitchFamily="49" charset="-122"/>
                <a:cs typeface="Times New Roman" pitchFamily="18" charset="0"/>
              </a:rPr>
              <a:t>情感词典等进行了研究分析</a:t>
            </a:r>
          </a:p>
        </p:txBody>
      </p:sp>
      <p:sp>
        <p:nvSpPr>
          <p:cNvPr id="21511" name="矩形 3"/>
          <p:cNvSpPr>
            <a:spLocks noChangeArrowheads="1"/>
          </p:cNvSpPr>
          <p:nvPr/>
        </p:nvSpPr>
        <p:spPr bwMode="auto">
          <a:xfrm>
            <a:off x="395288" y="4010025"/>
            <a:ext cx="2813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solidFill>
                  <a:srgbClr val="000000"/>
                </a:solidFill>
                <a:latin typeface="Times New Roman" pitchFamily="18" charset="0"/>
                <a:ea typeface="黑体" pitchFamily="49" charset="-122"/>
                <a:cs typeface="Times New Roman" pitchFamily="18" charset="0"/>
              </a:rPr>
              <a:t>HowNet</a:t>
            </a:r>
            <a:r>
              <a:rPr lang="zh-CN" altLang="en-US">
                <a:solidFill>
                  <a:srgbClr val="000000"/>
                </a:solidFill>
                <a:latin typeface="Times New Roman" pitchFamily="18" charset="0"/>
                <a:ea typeface="黑体" pitchFamily="49" charset="-122"/>
                <a:cs typeface="Times New Roman" pitchFamily="18" charset="0"/>
              </a:rPr>
              <a:t>中的概念记录格式</a:t>
            </a:r>
          </a:p>
        </p:txBody>
      </p:sp>
      <p:pic>
        <p:nvPicPr>
          <p:cNvPr id="102409" name="Picture 9" descr="Hownet定义格式"/>
          <p:cNvPicPr>
            <a:picLocks noChangeAspect="1" noChangeArrowheads="1"/>
          </p:cNvPicPr>
          <p:nvPr/>
        </p:nvPicPr>
        <p:blipFill>
          <a:blip r:embed="rId4"/>
          <a:srcRect/>
          <a:stretch>
            <a:fillRect/>
          </a:stretch>
        </p:blipFill>
        <p:spPr bwMode="auto">
          <a:xfrm>
            <a:off x="3294063" y="3500438"/>
            <a:ext cx="4454525" cy="17589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8" name="Picture 8" descr="C:\Users\Administrator\Desktop\fads.bmp"/>
          <p:cNvPicPr>
            <a:picLocks noChangeAspect="1" noChangeArrowheads="1"/>
          </p:cNvPicPr>
          <p:nvPr/>
        </p:nvPicPr>
        <p:blipFill>
          <a:blip r:embed="rId5"/>
          <a:srcRect/>
          <a:stretch>
            <a:fillRect/>
          </a:stretch>
        </p:blipFill>
        <p:spPr bwMode="auto">
          <a:xfrm>
            <a:off x="3294063" y="5418138"/>
            <a:ext cx="5741987" cy="8001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1514" name="矩形 20"/>
          <p:cNvSpPr>
            <a:spLocks noChangeArrowheads="1"/>
          </p:cNvSpPr>
          <p:nvPr/>
        </p:nvSpPr>
        <p:spPr bwMode="auto">
          <a:xfrm>
            <a:off x="328613" y="5607050"/>
            <a:ext cx="2947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solidFill>
                  <a:srgbClr val="000000"/>
                </a:solidFill>
                <a:latin typeface="Times New Roman" pitchFamily="18" charset="0"/>
                <a:ea typeface="黑体" pitchFamily="49" charset="-122"/>
                <a:cs typeface="Times New Roman" pitchFamily="18" charset="0"/>
              </a:rPr>
              <a:t>WordNet</a:t>
            </a:r>
            <a:r>
              <a:rPr lang="zh-CN" altLang="en-US">
                <a:solidFill>
                  <a:srgbClr val="000000"/>
                </a:solidFill>
                <a:latin typeface="Times New Roman" pitchFamily="18" charset="0"/>
                <a:ea typeface="黑体" pitchFamily="49" charset="-122"/>
                <a:cs typeface="Times New Roman" pitchFamily="18" charset="0"/>
              </a:rPr>
              <a:t>中的</a:t>
            </a:r>
            <a:r>
              <a:rPr lang="en-US" altLang="zh-CN">
                <a:solidFill>
                  <a:srgbClr val="000000"/>
                </a:solidFill>
                <a:latin typeface="Times New Roman" pitchFamily="18" charset="0"/>
                <a:ea typeface="黑体" pitchFamily="49" charset="-122"/>
                <a:cs typeface="Times New Roman" pitchFamily="18" charset="0"/>
              </a:rPr>
              <a:t>Sense</a:t>
            </a:r>
            <a:r>
              <a:rPr lang="zh-CN" altLang="en-US">
                <a:solidFill>
                  <a:srgbClr val="000000"/>
                </a:solidFill>
                <a:latin typeface="Times New Roman" pitchFamily="18" charset="0"/>
                <a:ea typeface="黑体" pitchFamily="49" charset="-122"/>
                <a:cs typeface="Times New Roman" pitchFamily="18" charset="0"/>
              </a:rPr>
              <a:t>记录格式</a:t>
            </a:r>
          </a:p>
        </p:txBody>
      </p:sp>
      <p:cxnSp>
        <p:nvCxnSpPr>
          <p:cNvPr id="3" name="直接连接符 2"/>
          <p:cNvCxnSpPr>
            <a:cxnSpLocks noChangeShapeType="1"/>
          </p:cNvCxnSpPr>
          <p:nvPr/>
        </p:nvCxnSpPr>
        <p:spPr bwMode="auto">
          <a:xfrm>
            <a:off x="3294063" y="5157788"/>
            <a:ext cx="4454525" cy="0"/>
          </a:xfrm>
          <a:prstGeom prst="line">
            <a:avLst/>
          </a:prstGeom>
          <a:noFill/>
          <a:ln w="2857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ustDataLst>
      <p:tags r:id="rId1"/>
    </p:custDataLst>
  </p:cSld>
  <p:clrMapOvr>
    <a:masterClrMapping/>
  </p:clrMapOvr>
  <p:transition advTm="66267">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11"/>
                                        </p:tgtEl>
                                        <p:attrNameLst>
                                          <p:attrName>style.visibility</p:attrName>
                                        </p:attrNameLst>
                                      </p:cBhvr>
                                      <p:to>
                                        <p:strVal val="visible"/>
                                      </p:to>
                                    </p:set>
                                    <p:animEffect transition="in" filter="wipe(left)">
                                      <p:cBhvr>
                                        <p:cTn id="7" dur="500"/>
                                        <p:tgtEl>
                                          <p:spTgt spid="21511"/>
                                        </p:tgtEl>
                                      </p:cBhvr>
                                    </p:animEffect>
                                  </p:childTnLst>
                                </p:cTn>
                              </p:par>
                              <p:par>
                                <p:cTn id="8" presetID="22" presetClass="entr" presetSubtype="8" fill="hold" nodeType="withEffect">
                                  <p:stCondLst>
                                    <p:cond delay="0"/>
                                  </p:stCondLst>
                                  <p:childTnLst>
                                    <p:set>
                                      <p:cBhvr>
                                        <p:cTn id="9" dur="1" fill="hold">
                                          <p:stCondLst>
                                            <p:cond delay="0"/>
                                          </p:stCondLst>
                                        </p:cTn>
                                        <p:tgtEl>
                                          <p:spTgt spid="102409"/>
                                        </p:tgtEl>
                                        <p:attrNameLst>
                                          <p:attrName>style.visibility</p:attrName>
                                        </p:attrNameLst>
                                      </p:cBhvr>
                                      <p:to>
                                        <p:strVal val="visible"/>
                                      </p:to>
                                    </p:set>
                                    <p:animEffect transition="in" filter="wipe(left)">
                                      <p:cBhvr>
                                        <p:cTn id="10" dur="500"/>
                                        <p:tgtEl>
                                          <p:spTgt spid="102409"/>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1514"/>
                                        </p:tgtEl>
                                        <p:attrNameLst>
                                          <p:attrName>style.visibility</p:attrName>
                                        </p:attrNameLst>
                                      </p:cBhvr>
                                      <p:to>
                                        <p:strVal val="visible"/>
                                      </p:to>
                                    </p:set>
                                    <p:animEffect transition="in" filter="wipe(left)">
                                      <p:cBhvr>
                                        <p:cTn id="19" dur="500"/>
                                        <p:tgtEl>
                                          <p:spTgt spid="21514"/>
                                        </p:tgtEl>
                                      </p:cBhvr>
                                    </p:animEffect>
                                  </p:childTnLst>
                                </p:cTn>
                              </p:par>
                              <p:par>
                                <p:cTn id="20" presetID="22" presetClass="entr" presetSubtype="8" fill="hold" nodeType="withEffect">
                                  <p:stCondLst>
                                    <p:cond delay="0"/>
                                  </p:stCondLst>
                                  <p:childTnLst>
                                    <p:set>
                                      <p:cBhvr>
                                        <p:cTn id="21" dur="1" fill="hold">
                                          <p:stCondLst>
                                            <p:cond delay="0"/>
                                          </p:stCondLst>
                                        </p:cTn>
                                        <p:tgtEl>
                                          <p:spTgt spid="102408"/>
                                        </p:tgtEl>
                                        <p:attrNameLst>
                                          <p:attrName>style.visibility</p:attrName>
                                        </p:attrNameLst>
                                      </p:cBhvr>
                                      <p:to>
                                        <p:strVal val="visible"/>
                                      </p:to>
                                    </p:set>
                                    <p:animEffect transition="in" filter="wipe(left)">
                                      <p:cBhvr>
                                        <p:cTn id="22" dur="500"/>
                                        <p:tgtEl>
                                          <p:spTgt spid="102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1" grpId="0"/>
      <p:bldP spid="215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27"/>
          <p:cNvSpPr>
            <a:spLocks noChangeArrowheads="1"/>
          </p:cNvSpPr>
          <p:nvPr/>
        </p:nvSpPr>
        <p:spPr bwMode="auto">
          <a:xfrm>
            <a:off x="560388" y="623888"/>
            <a:ext cx="2038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00"/>
                </a:solidFill>
                <a:latin typeface="黑体" pitchFamily="49" charset="-122"/>
                <a:ea typeface="黑体" pitchFamily="49" charset="-122"/>
                <a:cs typeface="Ebrima" pitchFamily="2" charset="0"/>
              </a:rPr>
              <a:t>本文工作</a:t>
            </a:r>
          </a:p>
        </p:txBody>
      </p:sp>
      <p:sp>
        <p:nvSpPr>
          <p:cNvPr id="8" name="矩形 7"/>
          <p:cNvSpPr/>
          <p:nvPr/>
        </p:nvSpPr>
        <p:spPr bwMode="auto">
          <a:xfrm>
            <a:off x="323528" y="1232756"/>
            <a:ext cx="8280920" cy="36000"/>
          </a:xfrm>
          <a:prstGeom prst="rect">
            <a:avLst/>
          </a:prstGeom>
          <a:gradFill flip="none" rotWithShape="1">
            <a:gsLst>
              <a:gs pos="0">
                <a:schemeClr val="accent4">
                  <a:lumMod val="90000"/>
                  <a:lumOff val="10000"/>
                  <a:shade val="30000"/>
                  <a:satMod val="115000"/>
                </a:schemeClr>
              </a:gs>
              <a:gs pos="50000">
                <a:schemeClr val="accent4">
                  <a:lumMod val="90000"/>
                  <a:lumOff val="10000"/>
                  <a:shade val="67500"/>
                  <a:satMod val="115000"/>
                </a:schemeClr>
              </a:gs>
              <a:gs pos="100000">
                <a:schemeClr val="accent4">
                  <a:lumMod val="90000"/>
                  <a:lumOff val="10000"/>
                  <a:shade val="100000"/>
                  <a:satMod val="115000"/>
                </a:schemeClr>
              </a:gs>
            </a:gsLst>
            <a:lin ang="2700000" scaled="1"/>
            <a:tileRect/>
          </a:gra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a:lstStyle/>
          <a:p>
            <a:pPr algn="r">
              <a:defRPr/>
            </a:pPr>
            <a:endParaRPr lang="zh-CN" altLang="en-US">
              <a:latin typeface="Arial" charset="0"/>
              <a:ea typeface="+mn-ea"/>
            </a:endParaRPr>
          </a:p>
        </p:txBody>
      </p:sp>
      <p:sp>
        <p:nvSpPr>
          <p:cNvPr id="22532" name="矩形 3"/>
          <p:cNvSpPr>
            <a:spLocks noChangeArrowheads="1"/>
          </p:cNvSpPr>
          <p:nvPr/>
        </p:nvSpPr>
        <p:spPr bwMode="auto">
          <a:xfrm>
            <a:off x="2286000" y="2828925"/>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a:p>
        </p:txBody>
      </p:sp>
      <p:sp>
        <p:nvSpPr>
          <p:cNvPr id="11" name="内容占位符 2"/>
          <p:cNvSpPr txBox="1">
            <a:spLocks/>
          </p:cNvSpPr>
          <p:nvPr/>
        </p:nvSpPr>
        <p:spPr bwMode="gray">
          <a:xfrm>
            <a:off x="419100" y="1628775"/>
            <a:ext cx="5160963"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400">
                <a:solidFill>
                  <a:srgbClr val="000000"/>
                </a:solidFill>
                <a:latin typeface="黑体" pitchFamily="49" charset="-122"/>
                <a:ea typeface="黑体" pitchFamily="49" charset="-122"/>
              </a:rPr>
              <a:t>相关技术研究</a:t>
            </a:r>
          </a:p>
          <a:p>
            <a:pPr eaLnBrk="1" hangingPunct="1">
              <a:lnSpc>
                <a:spcPct val="120000"/>
              </a:lnSpc>
              <a:spcBef>
                <a:spcPct val="20000"/>
              </a:spcBef>
              <a:buFont typeface="Wingdings" pitchFamily="2" charset="2"/>
              <a:buChar char="Ø"/>
            </a:pPr>
            <a:r>
              <a:rPr lang="zh-CN" altLang="en-US" sz="2400">
                <a:solidFill>
                  <a:srgbClr val="000000"/>
                </a:solidFill>
                <a:latin typeface="黑体" pitchFamily="49" charset="-122"/>
                <a:ea typeface="黑体" pitchFamily="49" charset="-122"/>
              </a:rPr>
              <a:t>基于语义词典的情感词典构建</a:t>
            </a:r>
          </a:p>
          <a:p>
            <a:pPr eaLnBrk="1" hangingPunct="1">
              <a:lnSpc>
                <a:spcPct val="120000"/>
              </a:lnSpc>
              <a:spcBef>
                <a:spcPct val="20000"/>
              </a:spcBef>
              <a:buFont typeface="Wingdings" pitchFamily="2" charset="2"/>
              <a:buChar char="Ø"/>
            </a:pPr>
            <a:r>
              <a:rPr lang="zh-CN" altLang="en-US" sz="2400">
                <a:solidFill>
                  <a:srgbClr val="000000"/>
                </a:solidFill>
                <a:latin typeface="黑体" pitchFamily="49" charset="-122"/>
                <a:ea typeface="黑体" pitchFamily="49" charset="-122"/>
              </a:rPr>
              <a:t>基于语料资源的情感词典扩展</a:t>
            </a:r>
            <a:endParaRPr lang="en-US" altLang="zh-CN" sz="2400">
              <a:solidFill>
                <a:srgbClr val="000000"/>
              </a:solidFill>
              <a:latin typeface="黑体" pitchFamily="49" charset="-122"/>
              <a:ea typeface="黑体" pitchFamily="49" charset="-122"/>
            </a:endParaRPr>
          </a:p>
          <a:p>
            <a:pPr eaLnBrk="1" hangingPunct="1">
              <a:lnSpc>
                <a:spcPct val="120000"/>
              </a:lnSpc>
              <a:spcBef>
                <a:spcPct val="20000"/>
              </a:spcBef>
              <a:buFont typeface="Wingdings" pitchFamily="2" charset="2"/>
              <a:buChar char="Ø"/>
            </a:pPr>
            <a:r>
              <a:rPr lang="zh-CN" altLang="en-US" sz="2400">
                <a:solidFill>
                  <a:srgbClr val="000000"/>
                </a:solidFill>
                <a:latin typeface="黑体" pitchFamily="49" charset="-122"/>
                <a:ea typeface="黑体" pitchFamily="49" charset="-122"/>
              </a:rPr>
              <a:t>情感词典及其应用接口</a:t>
            </a:r>
          </a:p>
        </p:txBody>
      </p:sp>
      <p:pic>
        <p:nvPicPr>
          <p:cNvPr id="2253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392363"/>
            <a:ext cx="2954338" cy="300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2163" y="4049713"/>
            <a:ext cx="295275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100" y="4414838"/>
            <a:ext cx="516255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advTm="13523">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mph" presetSubtype="2" fill="hold" nodeType="afterEffect">
                                  <p:stCondLst>
                                    <p:cond delay="0"/>
                                  </p:stCondLst>
                                  <p:childTnLst>
                                    <p:animClr clrSpc="rgb" dir="cw">
                                      <p:cBhvr override="childStyle">
                                        <p:cTn id="6" dur="500" fill="hold"/>
                                        <p:tgtEl>
                                          <p:spTgt spid="11">
                                            <p:txEl>
                                              <p:pRg st="1" end="1"/>
                                            </p:txEl>
                                          </p:spTgt>
                                        </p:tgtEl>
                                        <p:attrNameLst>
                                          <p:attrName>style.color</p:attrName>
                                        </p:attrNameLst>
                                      </p:cBhvr>
                                      <p:to>
                                        <a:srgbClr val="FF0000"/>
                                      </p:to>
                                    </p:animClr>
                                  </p:childTnLst>
                                </p:cTn>
                              </p:par>
                              <p:par>
                                <p:cTn id="7" presetID="6" presetClass="emph" presetSubtype="0" fill="hold" nodeType="withEffect">
                                  <p:stCondLst>
                                    <p:cond delay="0"/>
                                  </p:stCondLst>
                                  <p:childTnLst>
                                    <p:animScale>
                                      <p:cBhvr>
                                        <p:cTn id="8" dur="1000" fill="hold"/>
                                        <p:tgtEl>
                                          <p:spTgt spid="17"/>
                                        </p:tgtEl>
                                      </p:cBhvr>
                                      <p:by x="50000" y="50000"/>
                                    </p:animScale>
                                  </p:childTnLst>
                                </p:cTn>
                              </p:par>
                              <p:par>
                                <p:cTn id="9" presetID="42" presetClass="path" presetSubtype="0" accel="50000" decel="50000" fill="hold" nodeType="withEffect">
                                  <p:stCondLst>
                                    <p:cond delay="0"/>
                                  </p:stCondLst>
                                  <p:childTnLst>
                                    <p:animMotion origin="layout" path="M 5E-6 2.22222E-6 L -0.4448 0.05139 " pathEditMode="relative" rAng="0" ptsTypes="AA">
                                      <p:cBhvr>
                                        <p:cTn id="10" dur="1000" fill="hold"/>
                                        <p:tgtEl>
                                          <p:spTgt spid="17"/>
                                        </p:tgtEl>
                                        <p:attrNameLst>
                                          <p:attrName>ppt_x</p:attrName>
                                          <p:attrName>ppt_y</p:attrName>
                                        </p:attrNameLst>
                                      </p:cBhvr>
                                      <p:rCtr x="-22240" y="2569"/>
                                    </p:animMotion>
                                  </p:childTnLst>
                                </p:cTn>
                              </p:par>
                              <p:par>
                                <p:cTn id="11" presetID="10" presetClass="exit" presetSubtype="0" fill="hold" nodeType="withEffect">
                                  <p:stCondLst>
                                    <p:cond delay="0"/>
                                  </p:stCondLst>
                                  <p:childTnLst>
                                    <p:animEffect transition="out" filter="fade">
                                      <p:cBhvr>
                                        <p:cTn id="12" dur="750"/>
                                        <p:tgtEl>
                                          <p:spTgt spid="17"/>
                                        </p:tgtEl>
                                      </p:cBhvr>
                                    </p:animEffect>
                                    <p:set>
                                      <p:cBhvr>
                                        <p:cTn id="13" dur="1" fill="hold">
                                          <p:stCondLst>
                                            <p:cond delay="749"/>
                                          </p:stCondLst>
                                        </p:cTn>
                                        <p:tgtEl>
                                          <p:spTgt spid="17"/>
                                        </p:tgtEl>
                                        <p:attrNameLst>
                                          <p:attrName>style.visibility</p:attrName>
                                        </p:attrNameLst>
                                      </p:cBhvr>
                                      <p:to>
                                        <p:strVal val="hidden"/>
                                      </p:to>
                                    </p:set>
                                  </p:childTnLst>
                                </p:cTn>
                              </p:par>
                              <p:par>
                                <p:cTn id="14" presetID="53" presetClass="entr" presetSubtype="16" fill="hold" nodeType="withEffect">
                                  <p:stCondLst>
                                    <p:cond delay="250"/>
                                  </p:stCondLst>
                                  <p:childTnLst>
                                    <p:set>
                                      <p:cBhvr>
                                        <p:cTn id="15" dur="1" fill="hold">
                                          <p:stCondLst>
                                            <p:cond delay="0"/>
                                          </p:stCondLst>
                                        </p:cTn>
                                        <p:tgtEl>
                                          <p:spTgt spid="18"/>
                                        </p:tgtEl>
                                        <p:attrNameLst>
                                          <p:attrName>style.visibility</p:attrName>
                                        </p:attrNameLst>
                                      </p:cBhvr>
                                      <p:to>
                                        <p:strVal val="visible"/>
                                      </p:to>
                                    </p:set>
                                    <p:anim calcmode="lin" valueType="num">
                                      <p:cBhvr>
                                        <p:cTn id="16" dur="1000" fill="hold"/>
                                        <p:tgtEl>
                                          <p:spTgt spid="18"/>
                                        </p:tgtEl>
                                        <p:attrNameLst>
                                          <p:attrName>ppt_w</p:attrName>
                                        </p:attrNameLst>
                                      </p:cBhvr>
                                      <p:tavLst>
                                        <p:tav tm="0">
                                          <p:val>
                                            <p:fltVal val="0"/>
                                          </p:val>
                                        </p:tav>
                                        <p:tav tm="100000">
                                          <p:val>
                                            <p:strVal val="#ppt_w"/>
                                          </p:val>
                                        </p:tav>
                                      </p:tavLst>
                                    </p:anim>
                                    <p:anim calcmode="lin" valueType="num">
                                      <p:cBhvr>
                                        <p:cTn id="17" dur="1000" fill="hold"/>
                                        <p:tgtEl>
                                          <p:spTgt spid="18"/>
                                        </p:tgtEl>
                                        <p:attrNameLst>
                                          <p:attrName>ppt_h</p:attrName>
                                        </p:attrNameLst>
                                      </p:cBhvr>
                                      <p:tavLst>
                                        <p:tav tm="0">
                                          <p:val>
                                            <p:fltVal val="0"/>
                                          </p:val>
                                        </p:tav>
                                        <p:tav tm="100000">
                                          <p:val>
                                            <p:strVal val="#ppt_h"/>
                                          </p:val>
                                        </p:tav>
                                      </p:tavLst>
                                    </p:anim>
                                    <p:animEffect transition="in" filter="fade">
                                      <p:cBhvr>
                                        <p:cTn id="1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313" y="1322388"/>
            <a:ext cx="5256212" cy="811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2"/>
          <p:cNvPicPr>
            <a:picLocks noChangeAspect="1" noChangeArrowheads="1"/>
          </p:cNvPicPr>
          <p:nvPr/>
        </p:nvPicPr>
        <p:blipFill>
          <a:blip r:embed="rId4">
            <a:extLst>
              <a:ext uri="{28A0092B-C50C-407E-A947-70E740481C1C}">
                <a14:useLocalDpi xmlns:a14="http://schemas.microsoft.com/office/drawing/2010/main" val="0"/>
              </a:ext>
            </a:extLst>
          </a:blip>
          <a:srcRect b="24043"/>
          <a:stretch>
            <a:fillRect/>
          </a:stretch>
        </p:blipFill>
        <p:spPr bwMode="auto">
          <a:xfrm>
            <a:off x="-122238" y="-76200"/>
            <a:ext cx="4816476" cy="5540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556" name="内容占位符 2"/>
          <p:cNvSpPr txBox="1">
            <a:spLocks/>
          </p:cNvSpPr>
          <p:nvPr/>
        </p:nvSpPr>
        <p:spPr bwMode="gray">
          <a:xfrm>
            <a:off x="347663" y="685800"/>
            <a:ext cx="876141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en-US" altLang="zh-CN" sz="2000">
                <a:solidFill>
                  <a:srgbClr val="000000"/>
                </a:solidFill>
                <a:latin typeface="Times New Roman" pitchFamily="18" charset="0"/>
                <a:ea typeface="黑体" pitchFamily="49" charset="-122"/>
                <a:cs typeface="Times New Roman" pitchFamily="18" charset="0"/>
              </a:rPr>
              <a:t>HowNet</a:t>
            </a:r>
            <a:r>
              <a:rPr lang="zh-CN" altLang="en-US" sz="2000">
                <a:solidFill>
                  <a:srgbClr val="000000"/>
                </a:solidFill>
                <a:latin typeface="Times New Roman" pitchFamily="18" charset="0"/>
                <a:ea typeface="黑体" pitchFamily="49" charset="-122"/>
                <a:cs typeface="Times New Roman" pitchFamily="18" charset="0"/>
              </a:rPr>
              <a:t>中词语的极性值可以由义原的极性值加权求均值得到</a:t>
            </a:r>
          </a:p>
        </p:txBody>
      </p:sp>
      <p:cxnSp>
        <p:nvCxnSpPr>
          <p:cNvPr id="9" name="直接箭头连接符 8"/>
          <p:cNvCxnSpPr/>
          <p:nvPr/>
        </p:nvCxnSpPr>
        <p:spPr bwMode="auto">
          <a:xfrm>
            <a:off x="4570413" y="2708275"/>
            <a:ext cx="0" cy="387350"/>
          </a:xfrm>
          <a:prstGeom prst="straightConnector1">
            <a:avLst/>
          </a:prstGeom>
          <a:ln>
            <a:solidFill>
              <a:srgbClr val="000000"/>
            </a:solidFill>
            <a:headEnd type="none" w="med" len="med"/>
            <a:tailEnd type="arrow"/>
          </a:ln>
          <a:extLst/>
        </p:spPr>
        <p:style>
          <a:lnRef idx="2">
            <a:schemeClr val="dk1"/>
          </a:lnRef>
          <a:fillRef idx="0">
            <a:schemeClr val="dk1"/>
          </a:fillRef>
          <a:effectRef idx="1">
            <a:schemeClr val="dk1"/>
          </a:effectRef>
          <a:fontRef idx="minor">
            <a:schemeClr val="tx1"/>
          </a:fontRef>
        </p:style>
      </p:cxnSp>
      <p:pic>
        <p:nvPicPr>
          <p:cNvPr id="1044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5125" y="1609725"/>
            <a:ext cx="792163" cy="4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1788" y="3035300"/>
            <a:ext cx="858837"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4469" name="组合 104468"/>
          <p:cNvGrpSpPr>
            <a:grpSpLocks/>
          </p:cNvGrpSpPr>
          <p:nvPr/>
        </p:nvGrpSpPr>
        <p:grpSpPr bwMode="auto">
          <a:xfrm>
            <a:off x="2319338" y="3482975"/>
            <a:ext cx="4464050" cy="887413"/>
            <a:chOff x="2319536" y="2780928"/>
            <a:chExt cx="4463520" cy="887089"/>
          </a:xfrm>
        </p:grpSpPr>
        <p:grpSp>
          <p:nvGrpSpPr>
            <p:cNvPr id="23586" name="组合 22"/>
            <p:cNvGrpSpPr>
              <a:grpSpLocks/>
            </p:cNvGrpSpPr>
            <p:nvPr/>
          </p:nvGrpSpPr>
          <p:grpSpPr bwMode="auto">
            <a:xfrm>
              <a:off x="2319536" y="3250609"/>
              <a:ext cx="986920" cy="417407"/>
              <a:chOff x="2319536" y="3250609"/>
              <a:chExt cx="986920" cy="417407"/>
            </a:xfrm>
          </p:grpSpPr>
          <p:sp>
            <p:nvSpPr>
              <p:cNvPr id="21" name="折角形 20"/>
              <p:cNvSpPr/>
              <p:nvPr/>
            </p:nvSpPr>
            <p:spPr bwMode="auto">
              <a:xfrm flipV="1">
                <a:off x="2319536" y="3250656"/>
                <a:ext cx="987308" cy="417361"/>
              </a:xfrm>
              <a:prstGeom prst="foldedCorner">
                <a:avLst>
                  <a:gd name="adj" fmla="val 40183"/>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lin ang="5400000" scaled="1"/>
                <a:tileRect/>
              </a:gradFill>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a:lstStyle/>
              <a:p>
                <a:pPr algn="r">
                  <a:defRPr/>
                </a:pPr>
                <a:endParaRPr lang="zh-CN" altLang="en-US" dirty="0">
                  <a:solidFill>
                    <a:schemeClr val="tx1"/>
                  </a:solidFill>
                  <a:latin typeface="Arial" charset="0"/>
                </a:endParaRPr>
              </a:p>
            </p:txBody>
          </p:sp>
          <p:sp>
            <p:nvSpPr>
              <p:cNvPr id="23599" name="TextBox 21"/>
              <p:cNvSpPr txBox="1">
                <a:spLocks noChangeArrowheads="1"/>
              </p:cNvSpPr>
              <p:nvPr/>
            </p:nvSpPr>
            <p:spPr bwMode="auto">
              <a:xfrm>
                <a:off x="2391549" y="3250610"/>
                <a:ext cx="8386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solidFill>
                      <a:srgbClr val="000000"/>
                    </a:solidFill>
                    <a:latin typeface="Times New Roman" pitchFamily="18" charset="0"/>
                    <a:cs typeface="Times New Roman" pitchFamily="18" charset="0"/>
                  </a:rPr>
                  <a:t>Sense1</a:t>
                </a:r>
                <a:endParaRPr lang="zh-CN" altLang="en-US">
                  <a:solidFill>
                    <a:srgbClr val="000000"/>
                  </a:solidFill>
                  <a:latin typeface="Times New Roman" pitchFamily="18" charset="0"/>
                  <a:cs typeface="Times New Roman" pitchFamily="18" charset="0"/>
                </a:endParaRPr>
              </a:p>
            </p:txBody>
          </p:sp>
        </p:grpSp>
        <p:grpSp>
          <p:nvGrpSpPr>
            <p:cNvPr id="23587" name="组合 35"/>
            <p:cNvGrpSpPr>
              <a:grpSpLocks/>
            </p:cNvGrpSpPr>
            <p:nvPr/>
          </p:nvGrpSpPr>
          <p:grpSpPr bwMode="auto">
            <a:xfrm>
              <a:off x="3619076" y="3250610"/>
              <a:ext cx="986920" cy="417407"/>
              <a:chOff x="2319536" y="3250609"/>
              <a:chExt cx="986920" cy="417407"/>
            </a:xfrm>
          </p:grpSpPr>
          <p:sp>
            <p:nvSpPr>
              <p:cNvPr id="37" name="折角形 36"/>
              <p:cNvSpPr/>
              <p:nvPr/>
            </p:nvSpPr>
            <p:spPr bwMode="auto">
              <a:xfrm flipV="1">
                <a:off x="2320004" y="3250655"/>
                <a:ext cx="985721" cy="417361"/>
              </a:xfrm>
              <a:prstGeom prst="foldedCorner">
                <a:avLst>
                  <a:gd name="adj" fmla="val 40183"/>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lin ang="5400000" scaled="1"/>
                <a:tileRect/>
              </a:gradFill>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a:lstStyle/>
              <a:p>
                <a:pPr algn="r">
                  <a:defRPr/>
                </a:pPr>
                <a:endParaRPr lang="zh-CN" altLang="en-US" dirty="0">
                  <a:solidFill>
                    <a:schemeClr val="tx1"/>
                  </a:solidFill>
                  <a:latin typeface="Arial" charset="0"/>
                </a:endParaRPr>
              </a:p>
            </p:txBody>
          </p:sp>
          <p:sp>
            <p:nvSpPr>
              <p:cNvPr id="23597" name="TextBox 37"/>
              <p:cNvSpPr txBox="1">
                <a:spLocks noChangeArrowheads="1"/>
              </p:cNvSpPr>
              <p:nvPr/>
            </p:nvSpPr>
            <p:spPr bwMode="auto">
              <a:xfrm>
                <a:off x="2391549" y="3250610"/>
                <a:ext cx="8386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solidFill>
                      <a:srgbClr val="000000"/>
                    </a:solidFill>
                    <a:latin typeface="Times New Roman" pitchFamily="18" charset="0"/>
                    <a:cs typeface="Times New Roman" pitchFamily="18" charset="0"/>
                  </a:rPr>
                  <a:t>Sense2</a:t>
                </a:r>
                <a:endParaRPr lang="zh-CN" altLang="en-US">
                  <a:solidFill>
                    <a:srgbClr val="000000"/>
                  </a:solidFill>
                  <a:latin typeface="Times New Roman" pitchFamily="18" charset="0"/>
                  <a:cs typeface="Times New Roman" pitchFamily="18" charset="0"/>
                </a:endParaRPr>
              </a:p>
            </p:txBody>
          </p:sp>
        </p:grpSp>
        <p:grpSp>
          <p:nvGrpSpPr>
            <p:cNvPr id="23588" name="组合 38"/>
            <p:cNvGrpSpPr>
              <a:grpSpLocks/>
            </p:cNvGrpSpPr>
            <p:nvPr/>
          </p:nvGrpSpPr>
          <p:grpSpPr bwMode="auto">
            <a:xfrm>
              <a:off x="5778133" y="3250610"/>
              <a:ext cx="1004923" cy="417407"/>
              <a:chOff x="2301533" y="3250609"/>
              <a:chExt cx="1004923" cy="417407"/>
            </a:xfrm>
          </p:grpSpPr>
          <p:sp>
            <p:nvSpPr>
              <p:cNvPr id="40" name="折角形 39"/>
              <p:cNvSpPr/>
              <p:nvPr/>
            </p:nvSpPr>
            <p:spPr bwMode="auto">
              <a:xfrm flipV="1">
                <a:off x="2319148" y="3250655"/>
                <a:ext cx="987308" cy="417361"/>
              </a:xfrm>
              <a:prstGeom prst="foldedCorner">
                <a:avLst>
                  <a:gd name="adj" fmla="val 40183"/>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lin ang="5400000" scaled="1"/>
                <a:tileRect/>
              </a:gradFill>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a:lstStyle/>
              <a:p>
                <a:pPr algn="r">
                  <a:defRPr/>
                </a:pPr>
                <a:endParaRPr lang="zh-CN" altLang="en-US" dirty="0">
                  <a:solidFill>
                    <a:schemeClr val="tx1"/>
                  </a:solidFill>
                  <a:latin typeface="Arial" charset="0"/>
                </a:endParaRPr>
              </a:p>
            </p:txBody>
          </p:sp>
          <p:sp>
            <p:nvSpPr>
              <p:cNvPr id="23595" name="TextBox 40"/>
              <p:cNvSpPr txBox="1">
                <a:spLocks noChangeArrowheads="1"/>
              </p:cNvSpPr>
              <p:nvPr/>
            </p:nvSpPr>
            <p:spPr bwMode="auto">
              <a:xfrm>
                <a:off x="2301533" y="3250610"/>
                <a:ext cx="9541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solidFill>
                      <a:srgbClr val="000000"/>
                    </a:solidFill>
                    <a:latin typeface="Times New Roman" pitchFamily="18" charset="0"/>
                    <a:cs typeface="Times New Roman" pitchFamily="18" charset="0"/>
                  </a:rPr>
                  <a:t>Sense27</a:t>
                </a:r>
                <a:endParaRPr lang="zh-CN" altLang="en-US">
                  <a:solidFill>
                    <a:srgbClr val="000000"/>
                  </a:solidFill>
                  <a:latin typeface="Times New Roman" pitchFamily="18" charset="0"/>
                  <a:cs typeface="Times New Roman" pitchFamily="18" charset="0"/>
                </a:endParaRPr>
              </a:p>
            </p:txBody>
          </p:sp>
        </p:grpSp>
        <p:cxnSp>
          <p:nvCxnSpPr>
            <p:cNvPr id="42" name="直接箭头连接符 41"/>
            <p:cNvCxnSpPr>
              <a:endCxn id="21" idx="2"/>
            </p:cNvCxnSpPr>
            <p:nvPr/>
          </p:nvCxnSpPr>
          <p:spPr bwMode="auto">
            <a:xfrm flipH="1">
              <a:off x="2813189" y="2780928"/>
              <a:ext cx="1758741" cy="469728"/>
            </a:xfrm>
            <a:prstGeom prst="straightConnector1">
              <a:avLst/>
            </a:prstGeom>
            <a:ln>
              <a:solidFill>
                <a:srgbClr val="000000"/>
              </a:solidFill>
              <a:headEnd type="none" w="med" len="med"/>
              <a:tailEnd type="arrow"/>
            </a:ln>
            <a:extLst/>
          </p:spPr>
          <p:style>
            <a:lnRef idx="2">
              <a:schemeClr val="dk1"/>
            </a:lnRef>
            <a:fillRef idx="0">
              <a:schemeClr val="dk1"/>
            </a:fillRef>
            <a:effectRef idx="1">
              <a:schemeClr val="dk1"/>
            </a:effectRef>
            <a:fontRef idx="minor">
              <a:schemeClr val="tx1"/>
            </a:fontRef>
          </p:style>
        </p:cxnSp>
        <p:cxnSp>
          <p:nvCxnSpPr>
            <p:cNvPr id="46" name="直接箭头连接符 45"/>
            <p:cNvCxnSpPr>
              <a:endCxn id="23597" idx="0"/>
            </p:cNvCxnSpPr>
            <p:nvPr/>
          </p:nvCxnSpPr>
          <p:spPr bwMode="auto">
            <a:xfrm flipH="1">
              <a:off x="4110023" y="2780928"/>
              <a:ext cx="419050" cy="469728"/>
            </a:xfrm>
            <a:prstGeom prst="straightConnector1">
              <a:avLst/>
            </a:prstGeom>
            <a:ln>
              <a:solidFill>
                <a:srgbClr val="000000"/>
              </a:solidFill>
              <a:headEnd type="none" w="med" len="med"/>
              <a:tailEnd type="arrow"/>
            </a:ln>
            <a:extLst/>
          </p:spPr>
          <p:style>
            <a:lnRef idx="2">
              <a:schemeClr val="dk1"/>
            </a:lnRef>
            <a:fillRef idx="0">
              <a:schemeClr val="dk1"/>
            </a:fillRef>
            <a:effectRef idx="1">
              <a:schemeClr val="dk1"/>
            </a:effectRef>
            <a:fontRef idx="minor">
              <a:schemeClr val="tx1"/>
            </a:fontRef>
          </p:style>
        </p:cxnSp>
        <p:cxnSp>
          <p:nvCxnSpPr>
            <p:cNvPr id="49" name="直接箭头连接符 48"/>
            <p:cNvCxnSpPr/>
            <p:nvPr/>
          </p:nvCxnSpPr>
          <p:spPr bwMode="auto">
            <a:xfrm>
              <a:off x="4529074" y="2780928"/>
              <a:ext cx="1760328" cy="469728"/>
            </a:xfrm>
            <a:prstGeom prst="straightConnector1">
              <a:avLst/>
            </a:prstGeom>
            <a:ln>
              <a:solidFill>
                <a:srgbClr val="000000"/>
              </a:solidFill>
              <a:headEnd type="none" w="med" len="med"/>
              <a:tailEnd type="arrow"/>
            </a:ln>
            <a:extLst/>
          </p:spPr>
          <p:style>
            <a:lnRef idx="2">
              <a:schemeClr val="dk1"/>
            </a:lnRef>
            <a:fillRef idx="0">
              <a:schemeClr val="dk1"/>
            </a:fillRef>
            <a:effectRef idx="1">
              <a:schemeClr val="dk1"/>
            </a:effectRef>
            <a:fontRef idx="minor">
              <a:schemeClr val="tx1"/>
            </a:fontRef>
          </p:style>
        </p:cxnSp>
        <p:cxnSp>
          <p:nvCxnSpPr>
            <p:cNvPr id="52" name="直接箭头连接符 51"/>
            <p:cNvCxnSpPr/>
            <p:nvPr/>
          </p:nvCxnSpPr>
          <p:spPr bwMode="auto">
            <a:xfrm>
              <a:off x="4529074" y="2780928"/>
              <a:ext cx="619051" cy="469728"/>
            </a:xfrm>
            <a:prstGeom prst="straightConnector1">
              <a:avLst/>
            </a:prstGeom>
            <a:ln>
              <a:solidFill>
                <a:srgbClr val="000000"/>
              </a:solidFill>
              <a:headEnd type="none" w="med" len="med"/>
              <a:tailEnd type="arrow"/>
            </a:ln>
            <a:extLst/>
          </p:spPr>
          <p:style>
            <a:lnRef idx="2">
              <a:schemeClr val="dk1"/>
            </a:lnRef>
            <a:fillRef idx="0">
              <a:schemeClr val="dk1"/>
            </a:fillRef>
            <a:effectRef idx="1">
              <a:schemeClr val="dk1"/>
            </a:effectRef>
            <a:fontRef idx="minor">
              <a:schemeClr val="tx1"/>
            </a:fontRef>
          </p:style>
        </p:cxnSp>
        <p:pic>
          <p:nvPicPr>
            <p:cNvPr id="23593" name="Picture 9"/>
            <p:cNvPicPr>
              <a:picLocks noChangeAspect="1" noChangeArrowheads="1"/>
            </p:cNvPicPr>
            <p:nvPr/>
          </p:nvPicPr>
          <p:blipFill>
            <a:blip r:embed="rId7">
              <a:extLst>
                <a:ext uri="{28A0092B-C50C-407E-A947-70E740481C1C}">
                  <a14:useLocalDpi xmlns:a14="http://schemas.microsoft.com/office/drawing/2010/main" val="0"/>
                </a:ext>
              </a:extLst>
            </a:blip>
            <a:srcRect l="18500" t="50000" r="21004" b="25000"/>
            <a:stretch>
              <a:fillRect/>
            </a:stretch>
          </p:blipFill>
          <p:spPr bwMode="auto">
            <a:xfrm>
              <a:off x="4816631" y="3373933"/>
              <a:ext cx="749079" cy="294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4470" name="组合 104469"/>
          <p:cNvGrpSpPr>
            <a:grpSpLocks/>
          </p:cNvGrpSpPr>
          <p:nvPr/>
        </p:nvGrpSpPr>
        <p:grpSpPr bwMode="auto">
          <a:xfrm>
            <a:off x="6732588" y="3843338"/>
            <a:ext cx="1654175" cy="576262"/>
            <a:chOff x="6732240" y="3140968"/>
            <a:chExt cx="1654007" cy="576064"/>
          </a:xfrm>
        </p:grpSpPr>
        <p:sp>
          <p:nvSpPr>
            <p:cNvPr id="23584" name="流程图: 磁盘 43"/>
            <p:cNvSpPr>
              <a:spLocks noChangeArrowheads="1"/>
            </p:cNvSpPr>
            <p:nvPr/>
          </p:nvSpPr>
          <p:spPr bwMode="auto">
            <a:xfrm>
              <a:off x="7364231" y="3140968"/>
              <a:ext cx="1022016" cy="576064"/>
            </a:xfrm>
            <a:prstGeom prst="flowChartMagneticDisk">
              <a:avLst/>
            </a:prstGeom>
            <a:gradFill rotWithShape="1">
              <a:gsLst>
                <a:gs pos="0">
                  <a:srgbClr val="80FF80"/>
                </a:gs>
                <a:gs pos="50000">
                  <a:srgbClr val="B3FFB3"/>
                </a:gs>
                <a:gs pos="100000">
                  <a:srgbClr val="DAFFDA"/>
                </a:gs>
              </a:gsLst>
              <a:lin ang="16200000" scaled="1"/>
            </a:gradFill>
            <a:ln w="9525" algn="ctr">
              <a:solidFill>
                <a:srgbClr val="000000"/>
              </a:solidFill>
              <a:round/>
              <a:headEnd/>
              <a:tailEnd/>
            </a:ln>
          </p:spPr>
          <p:txBody>
            <a:bodyPr/>
            <a:lstStyle/>
            <a:p>
              <a:pPr algn="ctr"/>
              <a:r>
                <a:rPr lang="en-US" altLang="zh-CN">
                  <a:solidFill>
                    <a:srgbClr val="000000"/>
                  </a:solidFill>
                  <a:latin typeface="Times New Roman" pitchFamily="18" charset="0"/>
                  <a:cs typeface="Times New Roman" pitchFamily="18" charset="0"/>
                </a:rPr>
                <a:t>WordNet</a:t>
              </a:r>
              <a:endParaRPr lang="zh-CN" altLang="en-US" sz="2000">
                <a:solidFill>
                  <a:srgbClr val="000000"/>
                </a:solidFill>
                <a:latin typeface="Times New Roman" pitchFamily="18" charset="0"/>
                <a:cs typeface="Times New Roman" pitchFamily="18" charset="0"/>
              </a:endParaRPr>
            </a:p>
          </p:txBody>
        </p:sp>
        <p:cxnSp>
          <p:nvCxnSpPr>
            <p:cNvPr id="59" name="直接箭头连接符 58"/>
            <p:cNvCxnSpPr>
              <a:stCxn id="23584" idx="2"/>
            </p:cNvCxnSpPr>
            <p:nvPr/>
          </p:nvCxnSpPr>
          <p:spPr bwMode="auto">
            <a:xfrm flipH="1">
              <a:off x="6732240" y="3429794"/>
              <a:ext cx="631761" cy="4760"/>
            </a:xfrm>
            <a:prstGeom prst="straightConnector1">
              <a:avLst/>
            </a:prstGeom>
            <a:ln>
              <a:solidFill>
                <a:srgbClr val="000000"/>
              </a:solidFill>
              <a:headEnd type="none" w="med" len="med"/>
              <a:tailEnd type="arrow"/>
            </a:ln>
            <a:extLst/>
          </p:spPr>
          <p:style>
            <a:lnRef idx="2">
              <a:schemeClr val="dk1"/>
            </a:lnRef>
            <a:fillRef idx="0">
              <a:schemeClr val="dk1"/>
            </a:fillRef>
            <a:effectRef idx="1">
              <a:schemeClr val="dk1"/>
            </a:effectRef>
            <a:fontRef idx="minor">
              <a:schemeClr val="tx1"/>
            </a:fontRef>
          </p:style>
        </p:cxnSp>
      </p:grpSp>
      <p:grpSp>
        <p:nvGrpSpPr>
          <p:cNvPr id="104468" name="组合 104467"/>
          <p:cNvGrpSpPr>
            <a:grpSpLocks/>
          </p:cNvGrpSpPr>
          <p:nvPr/>
        </p:nvGrpSpPr>
        <p:grpSpPr bwMode="auto">
          <a:xfrm>
            <a:off x="2319338" y="4370388"/>
            <a:ext cx="4464050" cy="736602"/>
            <a:chOff x="2319536" y="3668712"/>
            <a:chExt cx="4463520" cy="735296"/>
          </a:xfrm>
        </p:grpSpPr>
        <p:sp>
          <p:nvSpPr>
            <p:cNvPr id="23575" name="矩形 47"/>
            <p:cNvSpPr>
              <a:spLocks noChangeArrowheads="1"/>
            </p:cNvSpPr>
            <p:nvPr/>
          </p:nvSpPr>
          <p:spPr bwMode="auto">
            <a:xfrm>
              <a:off x="2319536" y="3934535"/>
              <a:ext cx="986920" cy="360040"/>
            </a:xfrm>
            <a:prstGeom prst="rect">
              <a:avLst/>
            </a:prstGeom>
            <a:gradFill rotWithShape="1">
              <a:gsLst>
                <a:gs pos="0">
                  <a:srgbClr val="80FF80"/>
                </a:gs>
                <a:gs pos="50000">
                  <a:srgbClr val="B3FFB3"/>
                </a:gs>
                <a:gs pos="100000">
                  <a:srgbClr val="DAFFDA"/>
                </a:gs>
              </a:gsLst>
              <a:lin ang="16200000" scaled="1"/>
            </a:gradFill>
            <a:ln w="9525" algn="ctr">
              <a:solidFill>
                <a:srgbClr val="000000"/>
              </a:solidFill>
              <a:round/>
              <a:headEnd/>
              <a:tailEnd/>
            </a:ln>
          </p:spPr>
          <p:txBody>
            <a:bodyPr/>
            <a:lstStyle/>
            <a:p>
              <a:pPr algn="ctr"/>
              <a:r>
                <a:rPr lang="zh-CN" altLang="en-US" dirty="0">
                  <a:solidFill>
                    <a:srgbClr val="000000"/>
                  </a:solidFill>
                  <a:latin typeface="Times New Roman" pitchFamily="18" charset="0"/>
                  <a:cs typeface="Times New Roman" pitchFamily="18" charset="0"/>
                </a:rPr>
                <a:t>极性值</a:t>
              </a:r>
            </a:p>
          </p:txBody>
        </p:sp>
        <p:sp>
          <p:nvSpPr>
            <p:cNvPr id="23576" name="矩形 62"/>
            <p:cNvSpPr>
              <a:spLocks noChangeArrowheads="1"/>
            </p:cNvSpPr>
            <p:nvPr/>
          </p:nvSpPr>
          <p:spPr bwMode="auto">
            <a:xfrm>
              <a:off x="3616974" y="3928618"/>
              <a:ext cx="986920" cy="360040"/>
            </a:xfrm>
            <a:prstGeom prst="rect">
              <a:avLst/>
            </a:prstGeom>
            <a:gradFill rotWithShape="1">
              <a:gsLst>
                <a:gs pos="0">
                  <a:srgbClr val="80FF80"/>
                </a:gs>
                <a:gs pos="50000">
                  <a:srgbClr val="B3FFB3"/>
                </a:gs>
                <a:gs pos="100000">
                  <a:srgbClr val="DAFFDA"/>
                </a:gs>
              </a:gsLst>
              <a:lin ang="16200000" scaled="1"/>
            </a:gradFill>
            <a:ln w="9525" algn="ctr">
              <a:solidFill>
                <a:srgbClr val="000000"/>
              </a:solidFill>
              <a:round/>
              <a:headEnd/>
              <a:tailEnd/>
            </a:ln>
          </p:spPr>
          <p:txBody>
            <a:bodyPr/>
            <a:lstStyle/>
            <a:p>
              <a:pPr algn="ctr"/>
              <a:r>
                <a:rPr lang="zh-CN" altLang="en-US">
                  <a:solidFill>
                    <a:srgbClr val="000000"/>
                  </a:solidFill>
                  <a:latin typeface="Times New Roman" pitchFamily="18" charset="0"/>
                  <a:cs typeface="Times New Roman" pitchFamily="18" charset="0"/>
                </a:rPr>
                <a:t>极性值</a:t>
              </a:r>
            </a:p>
          </p:txBody>
        </p:sp>
        <p:sp>
          <p:nvSpPr>
            <p:cNvPr id="23577" name="矩形 63"/>
            <p:cNvSpPr>
              <a:spLocks noChangeArrowheads="1"/>
            </p:cNvSpPr>
            <p:nvPr/>
          </p:nvSpPr>
          <p:spPr bwMode="auto">
            <a:xfrm>
              <a:off x="5796136" y="3950322"/>
              <a:ext cx="986920" cy="360040"/>
            </a:xfrm>
            <a:prstGeom prst="rect">
              <a:avLst/>
            </a:prstGeom>
            <a:gradFill rotWithShape="1">
              <a:gsLst>
                <a:gs pos="0">
                  <a:srgbClr val="80FF80"/>
                </a:gs>
                <a:gs pos="50000">
                  <a:srgbClr val="B3FFB3"/>
                </a:gs>
                <a:gs pos="100000">
                  <a:srgbClr val="DAFFDA"/>
                </a:gs>
              </a:gsLst>
              <a:lin ang="16200000" scaled="1"/>
            </a:gradFill>
            <a:ln w="9525" algn="ctr">
              <a:solidFill>
                <a:srgbClr val="000000"/>
              </a:solidFill>
              <a:round/>
              <a:headEnd/>
              <a:tailEnd/>
            </a:ln>
          </p:spPr>
          <p:txBody>
            <a:bodyPr/>
            <a:lstStyle/>
            <a:p>
              <a:pPr algn="ctr"/>
              <a:r>
                <a:rPr lang="zh-CN" altLang="en-US">
                  <a:solidFill>
                    <a:srgbClr val="000000"/>
                  </a:solidFill>
                  <a:latin typeface="Times New Roman" pitchFamily="18" charset="0"/>
                  <a:cs typeface="Times New Roman" pitchFamily="18" charset="0"/>
                </a:rPr>
                <a:t>极性值</a:t>
              </a:r>
            </a:p>
          </p:txBody>
        </p:sp>
        <p:cxnSp>
          <p:nvCxnSpPr>
            <p:cNvPr id="65" name="直接箭头连接符 64"/>
            <p:cNvCxnSpPr>
              <a:stCxn id="21" idx="0"/>
              <a:endCxn id="23575" idx="0"/>
            </p:cNvCxnSpPr>
            <p:nvPr/>
          </p:nvCxnSpPr>
          <p:spPr bwMode="auto">
            <a:xfrm flipH="1">
              <a:off x="2812996" y="3668714"/>
              <a:ext cx="194" cy="265821"/>
            </a:xfrm>
            <a:prstGeom prst="straightConnector1">
              <a:avLst/>
            </a:prstGeom>
            <a:ln>
              <a:solidFill>
                <a:srgbClr val="000000"/>
              </a:solidFill>
              <a:headEnd type="none" w="med" len="med"/>
              <a:tailEnd type="arrow"/>
            </a:ln>
            <a:extLst/>
          </p:spPr>
          <p:style>
            <a:lnRef idx="2">
              <a:schemeClr val="dk1"/>
            </a:lnRef>
            <a:fillRef idx="0">
              <a:schemeClr val="dk1"/>
            </a:fillRef>
            <a:effectRef idx="1">
              <a:schemeClr val="dk1"/>
            </a:effectRef>
            <a:fontRef idx="minor">
              <a:schemeClr val="tx1"/>
            </a:fontRef>
          </p:style>
        </p:cxnSp>
        <p:cxnSp>
          <p:nvCxnSpPr>
            <p:cNvPr id="68" name="直接箭头连接符 67"/>
            <p:cNvCxnSpPr>
              <a:stCxn id="37" idx="0"/>
              <a:endCxn id="23576" idx="0"/>
            </p:cNvCxnSpPr>
            <p:nvPr/>
          </p:nvCxnSpPr>
          <p:spPr bwMode="auto">
            <a:xfrm flipH="1">
              <a:off x="4110434" y="3668712"/>
              <a:ext cx="1970" cy="259906"/>
            </a:xfrm>
            <a:prstGeom prst="straightConnector1">
              <a:avLst/>
            </a:prstGeom>
            <a:ln>
              <a:solidFill>
                <a:srgbClr val="000000"/>
              </a:solidFill>
              <a:headEnd type="none" w="med" len="med"/>
              <a:tailEnd type="arrow"/>
            </a:ln>
            <a:extLst/>
          </p:spPr>
          <p:style>
            <a:lnRef idx="2">
              <a:schemeClr val="dk1"/>
            </a:lnRef>
            <a:fillRef idx="0">
              <a:schemeClr val="dk1"/>
            </a:fillRef>
            <a:effectRef idx="1">
              <a:schemeClr val="dk1"/>
            </a:effectRef>
            <a:fontRef idx="minor">
              <a:schemeClr val="tx1"/>
            </a:fontRef>
          </p:style>
        </p:cxnSp>
        <p:cxnSp>
          <p:nvCxnSpPr>
            <p:cNvPr id="71" name="直接箭头连接符 70"/>
            <p:cNvCxnSpPr>
              <a:stCxn id="40" idx="0"/>
              <a:endCxn id="23577" idx="0"/>
            </p:cNvCxnSpPr>
            <p:nvPr/>
          </p:nvCxnSpPr>
          <p:spPr bwMode="auto">
            <a:xfrm>
              <a:off x="6289403" y="3668712"/>
              <a:ext cx="194" cy="281610"/>
            </a:xfrm>
            <a:prstGeom prst="straightConnector1">
              <a:avLst/>
            </a:prstGeom>
            <a:ln>
              <a:solidFill>
                <a:srgbClr val="000000"/>
              </a:solidFill>
              <a:headEnd type="none" w="med" len="med"/>
              <a:tailEnd type="arrow"/>
            </a:ln>
            <a:extLst/>
          </p:spPr>
          <p:style>
            <a:lnRef idx="2">
              <a:schemeClr val="dk1"/>
            </a:lnRef>
            <a:fillRef idx="0">
              <a:schemeClr val="dk1"/>
            </a:fillRef>
            <a:effectRef idx="1">
              <a:schemeClr val="dk1"/>
            </a:effectRef>
            <a:fontRef idx="minor">
              <a:schemeClr val="tx1"/>
            </a:fontRef>
          </p:style>
        </p:cxnSp>
        <p:pic>
          <p:nvPicPr>
            <p:cNvPr id="23581" name="Picture 9"/>
            <p:cNvPicPr>
              <a:picLocks noChangeAspect="1" noChangeArrowheads="1"/>
            </p:cNvPicPr>
            <p:nvPr/>
          </p:nvPicPr>
          <p:blipFill>
            <a:blip r:embed="rId7">
              <a:extLst>
                <a:ext uri="{28A0092B-C50C-407E-A947-70E740481C1C}">
                  <a14:useLocalDpi xmlns:a14="http://schemas.microsoft.com/office/drawing/2010/main" val="0"/>
                </a:ext>
              </a:extLst>
            </a:blip>
            <a:srcRect l="18500" t="50000" r="21004" b="25000"/>
            <a:stretch>
              <a:fillRect/>
            </a:stretch>
          </p:blipFill>
          <p:spPr bwMode="auto">
            <a:xfrm>
              <a:off x="4813424" y="4109924"/>
              <a:ext cx="749079" cy="294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4472" name="组合 104471"/>
          <p:cNvGrpSpPr>
            <a:grpSpLocks/>
          </p:cNvGrpSpPr>
          <p:nvPr/>
        </p:nvGrpSpPr>
        <p:grpSpPr bwMode="auto">
          <a:xfrm>
            <a:off x="2812857" y="4962525"/>
            <a:ext cx="3477013" cy="1346200"/>
            <a:chOff x="2812803" y="4260388"/>
            <a:chExt cx="3476988" cy="1346448"/>
          </a:xfrm>
        </p:grpSpPr>
        <p:sp>
          <p:nvSpPr>
            <p:cNvPr id="81" name="矩形 80"/>
            <p:cNvSpPr/>
            <p:nvPr/>
          </p:nvSpPr>
          <p:spPr bwMode="auto">
            <a:xfrm>
              <a:off x="3875026" y="4670038"/>
              <a:ext cx="1390640" cy="360429"/>
            </a:xfrm>
            <a:prstGeom prst="rect">
              <a:avLst/>
            </a:prstGeom>
            <a:ln>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a:lstStyle/>
            <a:p>
              <a:pPr algn="ctr">
                <a:defRPr/>
              </a:pPr>
              <a:r>
                <a:rPr lang="zh-CN" altLang="en-US" dirty="0">
                  <a:solidFill>
                    <a:srgbClr val="000000"/>
                  </a:solidFill>
                  <a:latin typeface="Times New Roman" pitchFamily="18" charset="0"/>
                  <a:cs typeface="Times New Roman" pitchFamily="18" charset="0"/>
                </a:rPr>
                <a:t>倾向计算</a:t>
              </a:r>
            </a:p>
          </p:txBody>
        </p:sp>
        <p:sp>
          <p:nvSpPr>
            <p:cNvPr id="23569" name="矩形 81"/>
            <p:cNvSpPr>
              <a:spLocks noChangeArrowheads="1"/>
            </p:cNvSpPr>
            <p:nvPr/>
          </p:nvSpPr>
          <p:spPr bwMode="auto">
            <a:xfrm>
              <a:off x="3349022" y="5246796"/>
              <a:ext cx="2447114" cy="360040"/>
            </a:xfrm>
            <a:prstGeom prst="rect">
              <a:avLst/>
            </a:prstGeom>
            <a:gradFill rotWithShape="1">
              <a:gsLst>
                <a:gs pos="0">
                  <a:srgbClr val="80FF80"/>
                </a:gs>
                <a:gs pos="50000">
                  <a:srgbClr val="B3FFB3"/>
                </a:gs>
                <a:gs pos="100000">
                  <a:srgbClr val="DAFFDA"/>
                </a:gs>
              </a:gsLst>
              <a:lin ang="16200000" scaled="1"/>
            </a:gradFill>
            <a:ln w="9525" algn="ctr">
              <a:solidFill>
                <a:srgbClr val="000000"/>
              </a:solidFill>
              <a:round/>
              <a:headEnd/>
              <a:tailEnd/>
            </a:ln>
          </p:spPr>
          <p:txBody>
            <a:bodyPr/>
            <a:lstStyle/>
            <a:p>
              <a:pPr algn="ctr"/>
              <a:r>
                <a:rPr lang="en-US" altLang="zh-CN">
                  <a:solidFill>
                    <a:srgbClr val="000000"/>
                  </a:solidFill>
                  <a:latin typeface="Times New Roman" pitchFamily="18" charset="0"/>
                  <a:cs typeface="Times New Roman" pitchFamily="18" charset="0"/>
                </a:rPr>
                <a:t>Pos=0.597    Neg=0.004</a:t>
              </a:r>
              <a:endParaRPr lang="zh-CN" altLang="en-US">
                <a:solidFill>
                  <a:srgbClr val="000000"/>
                </a:solidFill>
                <a:latin typeface="Times New Roman" pitchFamily="18" charset="0"/>
                <a:cs typeface="Times New Roman" pitchFamily="18" charset="0"/>
              </a:endParaRPr>
            </a:p>
          </p:txBody>
        </p:sp>
        <p:cxnSp>
          <p:nvCxnSpPr>
            <p:cNvPr id="83" name="直接箭头连接符 82"/>
            <p:cNvCxnSpPr>
              <a:stCxn id="23575" idx="2"/>
              <a:endCxn id="81" idx="0"/>
            </p:cNvCxnSpPr>
            <p:nvPr/>
          </p:nvCxnSpPr>
          <p:spPr bwMode="auto">
            <a:xfrm>
              <a:off x="2812803" y="4295229"/>
              <a:ext cx="1757543" cy="374809"/>
            </a:xfrm>
            <a:prstGeom prst="straightConnector1">
              <a:avLst/>
            </a:prstGeom>
            <a:ln>
              <a:solidFill>
                <a:srgbClr val="000000"/>
              </a:solidFill>
              <a:headEnd type="none" w="med" len="med"/>
              <a:tailEnd type="arrow"/>
            </a:ln>
            <a:extLst/>
          </p:spPr>
          <p:style>
            <a:lnRef idx="2">
              <a:schemeClr val="dk1"/>
            </a:lnRef>
            <a:fillRef idx="0">
              <a:schemeClr val="dk1"/>
            </a:fillRef>
            <a:effectRef idx="1">
              <a:schemeClr val="dk1"/>
            </a:effectRef>
            <a:fontRef idx="minor">
              <a:schemeClr val="tx1"/>
            </a:fontRef>
          </p:style>
        </p:cxnSp>
        <p:cxnSp>
          <p:nvCxnSpPr>
            <p:cNvPr id="86" name="直接箭头连接符 85"/>
            <p:cNvCxnSpPr>
              <a:stCxn id="23576" idx="2"/>
              <a:endCxn id="81" idx="0"/>
            </p:cNvCxnSpPr>
            <p:nvPr/>
          </p:nvCxnSpPr>
          <p:spPr bwMode="auto">
            <a:xfrm>
              <a:off x="4110386" y="4289303"/>
              <a:ext cx="459961" cy="380735"/>
            </a:xfrm>
            <a:prstGeom prst="straightConnector1">
              <a:avLst/>
            </a:prstGeom>
            <a:ln>
              <a:solidFill>
                <a:srgbClr val="000000"/>
              </a:solidFill>
              <a:headEnd type="none" w="med" len="med"/>
              <a:tailEnd type="arrow"/>
            </a:ln>
            <a:extLst/>
          </p:spPr>
          <p:style>
            <a:lnRef idx="2">
              <a:schemeClr val="dk1"/>
            </a:lnRef>
            <a:fillRef idx="0">
              <a:schemeClr val="dk1"/>
            </a:fillRef>
            <a:effectRef idx="1">
              <a:schemeClr val="dk1"/>
            </a:effectRef>
            <a:fontRef idx="minor">
              <a:schemeClr val="tx1"/>
            </a:fontRef>
          </p:style>
        </p:cxnSp>
        <p:cxnSp>
          <p:nvCxnSpPr>
            <p:cNvPr id="89" name="直接箭头连接符 88"/>
            <p:cNvCxnSpPr>
              <a:stCxn id="23577" idx="2"/>
              <a:endCxn id="81" idx="0"/>
            </p:cNvCxnSpPr>
            <p:nvPr/>
          </p:nvCxnSpPr>
          <p:spPr bwMode="auto">
            <a:xfrm flipH="1">
              <a:off x="4570346" y="4311049"/>
              <a:ext cx="1719445" cy="358989"/>
            </a:xfrm>
            <a:prstGeom prst="straightConnector1">
              <a:avLst/>
            </a:prstGeom>
            <a:ln>
              <a:solidFill>
                <a:srgbClr val="000000"/>
              </a:solidFill>
              <a:headEnd type="none" w="med" len="med"/>
              <a:tailEnd type="arrow"/>
            </a:ln>
            <a:extLst/>
          </p:spPr>
          <p:style>
            <a:lnRef idx="2">
              <a:schemeClr val="dk1"/>
            </a:lnRef>
            <a:fillRef idx="0">
              <a:schemeClr val="dk1"/>
            </a:fillRef>
            <a:effectRef idx="1">
              <a:schemeClr val="dk1"/>
            </a:effectRef>
            <a:fontRef idx="minor">
              <a:schemeClr val="tx1"/>
            </a:fontRef>
          </p:style>
        </p:cxnSp>
        <p:cxnSp>
          <p:nvCxnSpPr>
            <p:cNvPr id="92" name="直接箭头连接符 91"/>
            <p:cNvCxnSpPr>
              <a:endCxn id="81" idx="0"/>
            </p:cNvCxnSpPr>
            <p:nvPr/>
          </p:nvCxnSpPr>
          <p:spPr bwMode="auto">
            <a:xfrm flipH="1">
              <a:off x="4570346" y="4260388"/>
              <a:ext cx="430209" cy="409650"/>
            </a:xfrm>
            <a:prstGeom prst="straightConnector1">
              <a:avLst/>
            </a:prstGeom>
            <a:ln>
              <a:solidFill>
                <a:srgbClr val="000000"/>
              </a:solidFill>
              <a:headEnd type="none" w="med" len="med"/>
              <a:tailEnd type="arrow"/>
            </a:ln>
            <a:extLst/>
          </p:spPr>
          <p:style>
            <a:lnRef idx="2">
              <a:schemeClr val="dk1"/>
            </a:lnRef>
            <a:fillRef idx="0">
              <a:schemeClr val="dk1"/>
            </a:fillRef>
            <a:effectRef idx="1">
              <a:schemeClr val="dk1"/>
            </a:effectRef>
            <a:fontRef idx="minor">
              <a:schemeClr val="tx1"/>
            </a:fontRef>
          </p:style>
        </p:cxnSp>
        <p:cxnSp>
          <p:nvCxnSpPr>
            <p:cNvPr id="96" name="直接箭头连接符 95"/>
            <p:cNvCxnSpPr>
              <a:stCxn id="81" idx="2"/>
              <a:endCxn id="23569" idx="0"/>
            </p:cNvCxnSpPr>
            <p:nvPr/>
          </p:nvCxnSpPr>
          <p:spPr bwMode="auto">
            <a:xfrm>
              <a:off x="4570346" y="5030468"/>
              <a:ext cx="1587" cy="215940"/>
            </a:xfrm>
            <a:prstGeom prst="straightConnector1">
              <a:avLst/>
            </a:prstGeom>
            <a:ln>
              <a:solidFill>
                <a:srgbClr val="000000"/>
              </a:solidFill>
              <a:headEnd type="none" w="med" len="med"/>
              <a:tailEnd type="arrow"/>
            </a:ln>
            <a:extLst/>
          </p:spPr>
          <p:style>
            <a:lnRef idx="2">
              <a:schemeClr val="dk1"/>
            </a:lnRef>
            <a:fillRef idx="0">
              <a:schemeClr val="dk1"/>
            </a:fillRef>
            <a:effectRef idx="1">
              <a:schemeClr val="dk1"/>
            </a:effectRef>
            <a:fontRef idx="minor">
              <a:schemeClr val="tx1"/>
            </a:fontRef>
          </p:style>
        </p:cxnSp>
      </p:grpSp>
      <p:grpSp>
        <p:nvGrpSpPr>
          <p:cNvPr id="104476" name="组合 104475"/>
          <p:cNvGrpSpPr>
            <a:grpSpLocks/>
          </p:cNvGrpSpPr>
          <p:nvPr/>
        </p:nvGrpSpPr>
        <p:grpSpPr bwMode="auto">
          <a:xfrm>
            <a:off x="3875088" y="2017713"/>
            <a:ext cx="1390650" cy="690562"/>
            <a:chOff x="3875561" y="2017075"/>
            <a:chExt cx="1389936" cy="691845"/>
          </a:xfrm>
        </p:grpSpPr>
        <p:sp>
          <p:nvSpPr>
            <p:cNvPr id="107" name="矩形 106"/>
            <p:cNvSpPr/>
            <p:nvPr/>
          </p:nvSpPr>
          <p:spPr bwMode="auto">
            <a:xfrm>
              <a:off x="3875561" y="2349478"/>
              <a:ext cx="1389936" cy="359442"/>
            </a:xfrm>
            <a:prstGeom prst="rect">
              <a:avLst/>
            </a:prstGeom>
            <a:ln>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a:lstStyle/>
            <a:p>
              <a:pPr algn="ctr">
                <a:defRPr/>
              </a:pPr>
              <a:r>
                <a:rPr lang="zh-CN" altLang="en-US" dirty="0">
                  <a:solidFill>
                    <a:srgbClr val="000000"/>
                  </a:solidFill>
                  <a:latin typeface="Times New Roman" pitchFamily="18" charset="0"/>
                  <a:cs typeface="Times New Roman" pitchFamily="18" charset="0"/>
                </a:rPr>
                <a:t>类特征分析</a:t>
              </a:r>
            </a:p>
          </p:txBody>
        </p:sp>
        <p:cxnSp>
          <p:nvCxnSpPr>
            <p:cNvPr id="108" name="直接箭头连接符 107"/>
            <p:cNvCxnSpPr/>
            <p:nvPr/>
          </p:nvCxnSpPr>
          <p:spPr bwMode="auto">
            <a:xfrm>
              <a:off x="4570529" y="2017075"/>
              <a:ext cx="0" cy="386479"/>
            </a:xfrm>
            <a:prstGeom prst="straightConnector1">
              <a:avLst/>
            </a:prstGeom>
            <a:ln>
              <a:solidFill>
                <a:srgbClr val="000000"/>
              </a:solidFill>
              <a:headEnd type="none" w="med" len="med"/>
              <a:tailEnd type="arrow"/>
            </a:ln>
            <a:extLst/>
          </p:spPr>
          <p:style>
            <a:lnRef idx="2">
              <a:schemeClr val="dk1"/>
            </a:lnRef>
            <a:fillRef idx="0">
              <a:schemeClr val="dk1"/>
            </a:fillRef>
            <a:effectRef idx="1">
              <a:schemeClr val="dk1"/>
            </a:effectRef>
            <a:fontRef idx="minor">
              <a:schemeClr val="tx1"/>
            </a:fontRef>
          </p:style>
        </p:cxnSp>
      </p:grpSp>
      <p:grpSp>
        <p:nvGrpSpPr>
          <p:cNvPr id="104471" name="组合 104470"/>
          <p:cNvGrpSpPr>
            <a:grpSpLocks/>
          </p:cNvGrpSpPr>
          <p:nvPr/>
        </p:nvGrpSpPr>
        <p:grpSpPr bwMode="auto">
          <a:xfrm>
            <a:off x="6732588" y="4508500"/>
            <a:ext cx="2293937" cy="576263"/>
            <a:chOff x="6732240" y="3912840"/>
            <a:chExt cx="2294668" cy="576064"/>
          </a:xfrm>
        </p:grpSpPr>
        <p:sp>
          <p:nvSpPr>
            <p:cNvPr id="23582" name="流程图: 磁盘 73"/>
            <p:cNvSpPr>
              <a:spLocks noChangeArrowheads="1"/>
            </p:cNvSpPr>
            <p:nvPr/>
          </p:nvSpPr>
          <p:spPr bwMode="auto">
            <a:xfrm>
              <a:off x="7364230" y="3912840"/>
              <a:ext cx="1662678" cy="576064"/>
            </a:xfrm>
            <a:prstGeom prst="flowChartMagneticDisk">
              <a:avLst/>
            </a:prstGeom>
            <a:gradFill rotWithShape="1">
              <a:gsLst>
                <a:gs pos="0">
                  <a:srgbClr val="80FF80"/>
                </a:gs>
                <a:gs pos="50000">
                  <a:srgbClr val="B3FFB3"/>
                </a:gs>
                <a:gs pos="100000">
                  <a:srgbClr val="DAFFDA"/>
                </a:gs>
              </a:gsLst>
              <a:lin ang="16200000" scaled="1"/>
            </a:gradFill>
            <a:ln w="9525" algn="ctr">
              <a:solidFill>
                <a:srgbClr val="000000"/>
              </a:solidFill>
              <a:round/>
              <a:headEnd/>
              <a:tailEnd/>
            </a:ln>
          </p:spPr>
          <p:txBody>
            <a:bodyPr/>
            <a:lstStyle/>
            <a:p>
              <a:pPr algn="ctr"/>
              <a:r>
                <a:rPr lang="en-US" altLang="zh-CN" sz="2000">
                  <a:solidFill>
                    <a:srgbClr val="000000"/>
                  </a:solidFill>
                  <a:latin typeface="Times New Roman" pitchFamily="18" charset="0"/>
                  <a:cs typeface="Times New Roman" pitchFamily="18" charset="0"/>
                </a:rPr>
                <a:t>SentiWordNet</a:t>
              </a:r>
              <a:endParaRPr lang="zh-CN" altLang="en-US" sz="2000">
                <a:solidFill>
                  <a:srgbClr val="000000"/>
                </a:solidFill>
                <a:latin typeface="Times New Roman" pitchFamily="18" charset="0"/>
                <a:cs typeface="Times New Roman" pitchFamily="18" charset="0"/>
              </a:endParaRPr>
            </a:p>
          </p:txBody>
        </p:sp>
        <p:cxnSp>
          <p:nvCxnSpPr>
            <p:cNvPr id="75" name="直接箭头连接符 74"/>
            <p:cNvCxnSpPr>
              <a:stCxn id="23582" idx="2"/>
            </p:cNvCxnSpPr>
            <p:nvPr/>
          </p:nvCxnSpPr>
          <p:spPr bwMode="auto">
            <a:xfrm flipH="1">
              <a:off x="6732240" y="4201665"/>
              <a:ext cx="632026" cy="0"/>
            </a:xfrm>
            <a:prstGeom prst="straightConnector1">
              <a:avLst/>
            </a:prstGeom>
            <a:ln>
              <a:solidFill>
                <a:srgbClr val="000000"/>
              </a:solidFill>
              <a:headEnd type="none" w="med" len="med"/>
              <a:tailEnd type="arrow"/>
            </a:ln>
            <a:extLst/>
          </p:spPr>
          <p:style>
            <a:lnRef idx="2">
              <a:schemeClr val="dk1"/>
            </a:lnRef>
            <a:fillRef idx="0">
              <a:schemeClr val="dk1"/>
            </a:fillRef>
            <a:effectRef idx="1">
              <a:schemeClr val="dk1"/>
            </a:effectRef>
            <a:fontRef idx="minor">
              <a:schemeClr val="tx1"/>
            </a:fontRef>
          </p:style>
        </p:cxnSp>
      </p:grpSp>
    </p:spTree>
    <p:custDataLst>
      <p:tags r:id="rId1"/>
    </p:custDataLst>
  </p:cSld>
  <p:clrMapOvr>
    <a:masterClrMapping/>
  </p:clrMapOvr>
  <p:transition advTm="79340">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04476"/>
                                        </p:tgtEl>
                                        <p:attrNameLst>
                                          <p:attrName>style.visibility</p:attrName>
                                        </p:attrNameLst>
                                      </p:cBhvr>
                                      <p:to>
                                        <p:strVal val="visible"/>
                                      </p:to>
                                    </p:set>
                                    <p:animEffect transition="in" filter="wipe(up)">
                                      <p:cBhvr>
                                        <p:cTn id="7" dur="500"/>
                                        <p:tgtEl>
                                          <p:spTgt spid="104476"/>
                                        </p:tgtEl>
                                      </p:cBhvr>
                                    </p:animEffect>
                                  </p:childTnLst>
                                </p:cTn>
                              </p:par>
                              <p:par>
                                <p:cTn id="8" presetID="22" presetClass="entr" presetSubtype="1" fill="hold" nodeType="withEffect">
                                  <p:stCondLst>
                                    <p:cond delay="0"/>
                                  </p:stCondLst>
                                  <p:childTnLst>
                                    <p:set>
                                      <p:cBhvr>
                                        <p:cTn id="9" dur="1" fill="hold">
                                          <p:stCondLst>
                                            <p:cond delay="0"/>
                                          </p:stCondLst>
                                        </p:cTn>
                                        <p:tgtEl>
                                          <p:spTgt spid="104453"/>
                                        </p:tgtEl>
                                        <p:attrNameLst>
                                          <p:attrName>style.visibility</p:attrName>
                                        </p:attrNameLst>
                                      </p:cBhvr>
                                      <p:to>
                                        <p:strVal val="visible"/>
                                      </p:to>
                                    </p:set>
                                    <p:animEffect transition="in" filter="wipe(up)">
                                      <p:cBhvr>
                                        <p:cTn id="10" dur="500"/>
                                        <p:tgtEl>
                                          <p:spTgt spid="10445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par>
                                <p:cTn id="16" presetID="22" presetClass="entr" presetSubtype="1" fill="hold" nodeType="withEffect">
                                  <p:stCondLst>
                                    <p:cond delay="0"/>
                                  </p:stCondLst>
                                  <p:childTnLst>
                                    <p:set>
                                      <p:cBhvr>
                                        <p:cTn id="17" dur="1" fill="hold">
                                          <p:stCondLst>
                                            <p:cond delay="0"/>
                                          </p:stCondLst>
                                        </p:cTn>
                                        <p:tgtEl>
                                          <p:spTgt spid="104455"/>
                                        </p:tgtEl>
                                        <p:attrNameLst>
                                          <p:attrName>style.visibility</p:attrName>
                                        </p:attrNameLst>
                                      </p:cBhvr>
                                      <p:to>
                                        <p:strVal val="visible"/>
                                      </p:to>
                                    </p:set>
                                    <p:animEffect transition="in" filter="wipe(up)">
                                      <p:cBhvr>
                                        <p:cTn id="18" dur="500"/>
                                        <p:tgtEl>
                                          <p:spTgt spid="10445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nodeType="clickEffect">
                                  <p:stCondLst>
                                    <p:cond delay="0"/>
                                  </p:stCondLst>
                                  <p:childTnLst>
                                    <p:set>
                                      <p:cBhvr>
                                        <p:cTn id="22" dur="1" fill="hold">
                                          <p:stCondLst>
                                            <p:cond delay="0"/>
                                          </p:stCondLst>
                                        </p:cTn>
                                        <p:tgtEl>
                                          <p:spTgt spid="104469"/>
                                        </p:tgtEl>
                                        <p:attrNameLst>
                                          <p:attrName>style.visibility</p:attrName>
                                        </p:attrNameLst>
                                      </p:cBhvr>
                                      <p:to>
                                        <p:strVal val="visible"/>
                                      </p:to>
                                    </p:set>
                                    <p:animEffect transition="in" filter="wipe(up)">
                                      <p:cBhvr>
                                        <p:cTn id="23" dur="500"/>
                                        <p:tgtEl>
                                          <p:spTgt spid="104469"/>
                                        </p:tgtEl>
                                      </p:cBhvr>
                                    </p:animEffect>
                                  </p:childTnLst>
                                </p:cTn>
                              </p:par>
                              <p:par>
                                <p:cTn id="24" presetID="22" presetClass="entr" presetSubtype="2" fill="hold" nodeType="withEffect">
                                  <p:stCondLst>
                                    <p:cond delay="0"/>
                                  </p:stCondLst>
                                  <p:childTnLst>
                                    <p:set>
                                      <p:cBhvr>
                                        <p:cTn id="25" dur="1" fill="hold">
                                          <p:stCondLst>
                                            <p:cond delay="0"/>
                                          </p:stCondLst>
                                        </p:cTn>
                                        <p:tgtEl>
                                          <p:spTgt spid="104470"/>
                                        </p:tgtEl>
                                        <p:attrNameLst>
                                          <p:attrName>style.visibility</p:attrName>
                                        </p:attrNameLst>
                                      </p:cBhvr>
                                      <p:to>
                                        <p:strVal val="visible"/>
                                      </p:to>
                                    </p:set>
                                    <p:animEffect transition="in" filter="wipe(right)">
                                      <p:cBhvr>
                                        <p:cTn id="26" dur="500"/>
                                        <p:tgtEl>
                                          <p:spTgt spid="10447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nodeType="clickEffect">
                                  <p:stCondLst>
                                    <p:cond delay="0"/>
                                  </p:stCondLst>
                                  <p:childTnLst>
                                    <p:set>
                                      <p:cBhvr>
                                        <p:cTn id="30" dur="1" fill="hold">
                                          <p:stCondLst>
                                            <p:cond delay="0"/>
                                          </p:stCondLst>
                                        </p:cTn>
                                        <p:tgtEl>
                                          <p:spTgt spid="104468"/>
                                        </p:tgtEl>
                                        <p:attrNameLst>
                                          <p:attrName>style.visibility</p:attrName>
                                        </p:attrNameLst>
                                      </p:cBhvr>
                                      <p:to>
                                        <p:strVal val="visible"/>
                                      </p:to>
                                    </p:set>
                                    <p:animEffect transition="in" filter="wipe(up)">
                                      <p:cBhvr>
                                        <p:cTn id="31" dur="500"/>
                                        <p:tgtEl>
                                          <p:spTgt spid="104468"/>
                                        </p:tgtEl>
                                      </p:cBhvr>
                                    </p:animEffect>
                                  </p:childTnLst>
                                </p:cTn>
                              </p:par>
                              <p:par>
                                <p:cTn id="32" presetID="22" presetClass="entr" presetSubtype="2" fill="hold" nodeType="withEffect">
                                  <p:stCondLst>
                                    <p:cond delay="0"/>
                                  </p:stCondLst>
                                  <p:childTnLst>
                                    <p:set>
                                      <p:cBhvr>
                                        <p:cTn id="33" dur="1" fill="hold">
                                          <p:stCondLst>
                                            <p:cond delay="0"/>
                                          </p:stCondLst>
                                        </p:cTn>
                                        <p:tgtEl>
                                          <p:spTgt spid="104471"/>
                                        </p:tgtEl>
                                        <p:attrNameLst>
                                          <p:attrName>style.visibility</p:attrName>
                                        </p:attrNameLst>
                                      </p:cBhvr>
                                      <p:to>
                                        <p:strVal val="visible"/>
                                      </p:to>
                                    </p:set>
                                    <p:animEffect transition="in" filter="wipe(right)">
                                      <p:cBhvr>
                                        <p:cTn id="34" dur="500"/>
                                        <p:tgtEl>
                                          <p:spTgt spid="10447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nodeType="clickEffect">
                                  <p:stCondLst>
                                    <p:cond delay="0"/>
                                  </p:stCondLst>
                                  <p:childTnLst>
                                    <p:set>
                                      <p:cBhvr>
                                        <p:cTn id="38" dur="1" fill="hold">
                                          <p:stCondLst>
                                            <p:cond delay="0"/>
                                          </p:stCondLst>
                                        </p:cTn>
                                        <p:tgtEl>
                                          <p:spTgt spid="104472"/>
                                        </p:tgtEl>
                                        <p:attrNameLst>
                                          <p:attrName>style.visibility</p:attrName>
                                        </p:attrNameLst>
                                      </p:cBhvr>
                                      <p:to>
                                        <p:strVal val="visible"/>
                                      </p:to>
                                    </p:set>
                                    <p:animEffect transition="in" filter="wipe(up)">
                                      <p:cBhvr>
                                        <p:cTn id="39" dur="500"/>
                                        <p:tgtEl>
                                          <p:spTgt spid="104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bwMode="auto">
          <a:xfrm>
            <a:off x="2124074" y="5088851"/>
            <a:ext cx="5760294" cy="478053"/>
          </a:xfrm>
          <a:prstGeom prst="roundRect">
            <a:avLst/>
          </a:prstGeom>
          <a:ln>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Times New Roman" pitchFamily="18" charset="0"/>
                <a:ea typeface="黑体" pitchFamily="49" charset="-122"/>
                <a:cs typeface="Times New Roman" pitchFamily="18" charset="0"/>
              </a:rPr>
              <a:t>   </a:t>
            </a:r>
            <a:r>
              <a:rPr kumimoji="0" lang="en-US" altLang="zh-CN" sz="2000" b="0" i="0" u="none" strike="noStrike" cap="none" normalizeH="0" baseline="0" dirty="0" err="1" smtClean="0">
                <a:ln>
                  <a:noFill/>
                </a:ln>
                <a:solidFill>
                  <a:srgbClr val="000000"/>
                </a:solidFill>
                <a:effectLst/>
                <a:latin typeface="Times New Roman" pitchFamily="18" charset="0"/>
                <a:ea typeface="黑体" pitchFamily="49" charset="-122"/>
                <a:cs typeface="Times New Roman" pitchFamily="18" charset="0"/>
              </a:rPr>
              <a:t>Pos</a:t>
            </a:r>
            <a:r>
              <a:rPr kumimoji="0" lang="zh-CN" altLang="en-US" sz="2000" b="0" i="0" u="none" strike="noStrike" cap="none" normalizeH="0" baseline="0" dirty="0" smtClean="0">
                <a:ln>
                  <a:noFill/>
                </a:ln>
                <a:solidFill>
                  <a:srgbClr val="000000"/>
                </a:solidFill>
                <a:effectLst/>
                <a:latin typeface="Times New Roman" pitchFamily="18" charset="0"/>
                <a:ea typeface="黑体" pitchFamily="49" charset="-122"/>
                <a:cs typeface="Times New Roman" pitchFamily="18" charset="0"/>
              </a:rPr>
              <a:t>和</a:t>
            </a:r>
            <a:r>
              <a:rPr kumimoji="0" lang="en-US" altLang="zh-CN" sz="2000" b="0" i="0" u="none" strike="noStrike" cap="none" normalizeH="0" baseline="0" dirty="0" err="1" smtClean="0">
                <a:ln>
                  <a:noFill/>
                </a:ln>
                <a:solidFill>
                  <a:srgbClr val="000000"/>
                </a:solidFill>
                <a:effectLst/>
                <a:latin typeface="Times New Roman" pitchFamily="18" charset="0"/>
                <a:ea typeface="黑体" pitchFamily="49" charset="-122"/>
                <a:cs typeface="Times New Roman" pitchFamily="18" charset="0"/>
              </a:rPr>
              <a:t>Neg</a:t>
            </a:r>
            <a:r>
              <a:rPr kumimoji="0" lang="zh-CN" altLang="en-US" sz="2000" b="0" i="0" u="none" strike="noStrike" cap="none" normalizeH="0" baseline="0" dirty="0" smtClean="0">
                <a:ln>
                  <a:noFill/>
                </a:ln>
                <a:solidFill>
                  <a:srgbClr val="000000"/>
                </a:solidFill>
                <a:effectLst/>
                <a:latin typeface="Times New Roman" pitchFamily="18" charset="0"/>
                <a:ea typeface="黑体" pitchFamily="49" charset="-122"/>
                <a:cs typeface="Times New Roman" pitchFamily="18" charset="0"/>
              </a:rPr>
              <a:t>均小于</a:t>
            </a:r>
            <a:r>
              <a:rPr kumimoji="0" lang="en-US" altLang="zh-CN" sz="2000" b="0" i="0" u="none" strike="noStrike" cap="none" normalizeH="0" baseline="0" dirty="0" smtClean="0">
                <a:ln>
                  <a:noFill/>
                </a:ln>
                <a:solidFill>
                  <a:srgbClr val="000000"/>
                </a:solidFill>
                <a:effectLst/>
                <a:latin typeface="Times New Roman" pitchFamily="18" charset="0"/>
                <a:ea typeface="黑体" pitchFamily="49" charset="-122"/>
                <a:cs typeface="Times New Roman" pitchFamily="18" charset="0"/>
              </a:rPr>
              <a:t>T</a:t>
            </a:r>
            <a:r>
              <a:rPr kumimoji="0" lang="zh-CN" altLang="en-US" sz="2000" b="0" i="0" u="none" strike="noStrike" cap="none" normalizeH="0" baseline="0" dirty="0" smtClean="0">
                <a:ln>
                  <a:noFill/>
                </a:ln>
                <a:solidFill>
                  <a:srgbClr val="000000"/>
                </a:solidFill>
                <a:effectLst/>
                <a:latin typeface="Times New Roman" pitchFamily="18" charset="0"/>
                <a:ea typeface="黑体" pitchFamily="49" charset="-122"/>
                <a:cs typeface="Times New Roman" pitchFamily="18" charset="0"/>
              </a:rPr>
              <a:t>的为中性词，</a:t>
            </a:r>
            <a:r>
              <a:rPr kumimoji="0" lang="en-US" altLang="zh-CN" sz="2000" b="0" i="0" u="none" strike="noStrike" cap="none" normalizeH="0" baseline="0" dirty="0" smtClean="0">
                <a:ln>
                  <a:noFill/>
                </a:ln>
                <a:solidFill>
                  <a:srgbClr val="000000"/>
                </a:solidFill>
                <a:effectLst/>
                <a:latin typeface="Times New Roman" pitchFamily="18" charset="0"/>
                <a:ea typeface="黑体" pitchFamily="49" charset="-122"/>
                <a:cs typeface="Times New Roman" pitchFamily="18" charset="0"/>
              </a:rPr>
              <a:t>T</a:t>
            </a:r>
            <a:r>
              <a:rPr lang="zh-CN" altLang="en-US" sz="2000" dirty="0" smtClean="0">
                <a:solidFill>
                  <a:srgbClr val="000000"/>
                </a:solidFill>
                <a:latin typeface="Times New Roman" pitchFamily="18" charset="0"/>
                <a:ea typeface="黑体" pitchFamily="49" charset="-122"/>
                <a:cs typeface="Times New Roman" pitchFamily="18" charset="0"/>
              </a:rPr>
              <a:t>是经验设定值</a:t>
            </a:r>
            <a:endParaRPr kumimoji="0" lang="zh-CN" altLang="en-US" sz="2000" b="0" i="0" u="none" strike="noStrike" cap="none" normalizeH="0" baseline="0" dirty="0" smtClean="0">
              <a:ln>
                <a:noFill/>
              </a:ln>
              <a:solidFill>
                <a:srgbClr val="000000"/>
              </a:solidFill>
              <a:effectLst/>
              <a:latin typeface="Times New Roman" pitchFamily="18" charset="0"/>
              <a:ea typeface="黑体" pitchFamily="49" charset="-122"/>
              <a:cs typeface="Times New Roman" pitchFamily="18" charset="0"/>
            </a:endParaRPr>
          </a:p>
        </p:txBody>
      </p:sp>
      <p:pic>
        <p:nvPicPr>
          <p:cNvPr id="245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313" y="1322388"/>
            <a:ext cx="5256212" cy="811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2"/>
          <p:cNvPicPr>
            <a:picLocks noChangeAspect="1" noChangeArrowheads="1"/>
          </p:cNvPicPr>
          <p:nvPr/>
        </p:nvPicPr>
        <p:blipFill>
          <a:blip r:embed="rId4">
            <a:extLst>
              <a:ext uri="{28A0092B-C50C-407E-A947-70E740481C1C}">
                <a14:useLocalDpi xmlns:a14="http://schemas.microsoft.com/office/drawing/2010/main" val="0"/>
              </a:ext>
            </a:extLst>
          </a:blip>
          <a:srcRect b="24043"/>
          <a:stretch>
            <a:fillRect/>
          </a:stretch>
        </p:blipFill>
        <p:spPr bwMode="auto">
          <a:xfrm>
            <a:off x="-122238" y="-76200"/>
            <a:ext cx="4816476" cy="5540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580" name="内容占位符 2"/>
          <p:cNvSpPr txBox="1">
            <a:spLocks/>
          </p:cNvSpPr>
          <p:nvPr/>
        </p:nvSpPr>
        <p:spPr bwMode="gray">
          <a:xfrm>
            <a:off x="347663" y="685800"/>
            <a:ext cx="876141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en-US" altLang="zh-CN" sz="2000">
                <a:solidFill>
                  <a:srgbClr val="000000"/>
                </a:solidFill>
                <a:latin typeface="Times New Roman" pitchFamily="18" charset="0"/>
                <a:ea typeface="黑体" pitchFamily="49" charset="-122"/>
                <a:cs typeface="Times New Roman" pitchFamily="18" charset="0"/>
              </a:rPr>
              <a:t>HowNet</a:t>
            </a:r>
            <a:r>
              <a:rPr lang="zh-CN" altLang="en-US" sz="2000">
                <a:solidFill>
                  <a:srgbClr val="000000"/>
                </a:solidFill>
                <a:latin typeface="Times New Roman" pitchFamily="18" charset="0"/>
                <a:ea typeface="黑体" pitchFamily="49" charset="-122"/>
                <a:cs typeface="Times New Roman" pitchFamily="18" charset="0"/>
              </a:rPr>
              <a:t>中词语的极性值可以由义原的极性值加权求均值得到</a:t>
            </a:r>
          </a:p>
        </p:txBody>
      </p:sp>
      <p:cxnSp>
        <p:nvCxnSpPr>
          <p:cNvPr id="9" name="直接箭头连接符 8"/>
          <p:cNvCxnSpPr/>
          <p:nvPr/>
        </p:nvCxnSpPr>
        <p:spPr bwMode="auto">
          <a:xfrm>
            <a:off x="4570413" y="1995488"/>
            <a:ext cx="0" cy="387350"/>
          </a:xfrm>
          <a:prstGeom prst="straightConnector1">
            <a:avLst/>
          </a:prstGeom>
          <a:ln>
            <a:solidFill>
              <a:srgbClr val="000000"/>
            </a:solidFill>
            <a:headEnd type="none" w="med" len="med"/>
            <a:tailEnd type="arrow"/>
          </a:ln>
          <a:extLst/>
        </p:spPr>
        <p:style>
          <a:lnRef idx="2">
            <a:schemeClr val="dk1"/>
          </a:lnRef>
          <a:fillRef idx="0">
            <a:schemeClr val="dk1"/>
          </a:fillRef>
          <a:effectRef idx="1">
            <a:schemeClr val="dk1"/>
          </a:effectRef>
          <a:fontRef idx="minor">
            <a:schemeClr val="tx1"/>
          </a:fontRef>
        </p:style>
      </p:cxnSp>
      <p:sp>
        <p:nvSpPr>
          <p:cNvPr id="24582" name="矩形 81"/>
          <p:cNvSpPr>
            <a:spLocks noChangeArrowheads="1"/>
          </p:cNvSpPr>
          <p:nvPr/>
        </p:nvSpPr>
        <p:spPr bwMode="auto">
          <a:xfrm>
            <a:off x="3937000" y="2362200"/>
            <a:ext cx="1268413" cy="687388"/>
          </a:xfrm>
          <a:prstGeom prst="rect">
            <a:avLst/>
          </a:prstGeom>
          <a:gradFill rotWithShape="1">
            <a:gsLst>
              <a:gs pos="0">
                <a:srgbClr val="80FF80"/>
              </a:gs>
              <a:gs pos="50000">
                <a:srgbClr val="B3FFB3"/>
              </a:gs>
              <a:gs pos="100000">
                <a:srgbClr val="DAFFDA"/>
              </a:gs>
            </a:gsLst>
            <a:lin ang="16200000" scaled="1"/>
          </a:gradFill>
          <a:ln w="9525" algn="ctr">
            <a:solidFill>
              <a:srgbClr val="000000"/>
            </a:solidFill>
            <a:round/>
            <a:headEnd/>
            <a:tailEnd/>
          </a:ln>
        </p:spPr>
        <p:txBody>
          <a:bodyPr/>
          <a:lstStyle/>
          <a:p>
            <a:pPr algn="ctr"/>
            <a:r>
              <a:rPr lang="en-US" altLang="zh-CN">
                <a:solidFill>
                  <a:srgbClr val="000000"/>
                </a:solidFill>
                <a:latin typeface="Times New Roman" pitchFamily="18" charset="0"/>
                <a:cs typeface="Times New Roman" pitchFamily="18" charset="0"/>
              </a:rPr>
              <a:t>Pos=0.597</a:t>
            </a:r>
          </a:p>
          <a:p>
            <a:pPr algn="ctr"/>
            <a:r>
              <a:rPr lang="en-US" altLang="zh-CN">
                <a:solidFill>
                  <a:srgbClr val="000000"/>
                </a:solidFill>
                <a:latin typeface="Times New Roman" pitchFamily="18" charset="0"/>
                <a:cs typeface="Times New Roman" pitchFamily="18" charset="0"/>
              </a:rPr>
              <a:t>Neg=0.004</a:t>
            </a:r>
            <a:endParaRPr lang="zh-CN" altLang="en-US">
              <a:solidFill>
                <a:srgbClr val="000000"/>
              </a:solidFill>
              <a:latin typeface="Times New Roman" pitchFamily="18" charset="0"/>
              <a:cs typeface="Times New Roman" pitchFamily="18" charset="0"/>
            </a:endParaRPr>
          </a:p>
        </p:txBody>
      </p:sp>
      <p:sp>
        <p:nvSpPr>
          <p:cNvPr id="24583" name="矩形 42"/>
          <p:cNvSpPr>
            <a:spLocks noChangeArrowheads="1"/>
          </p:cNvSpPr>
          <p:nvPr/>
        </p:nvSpPr>
        <p:spPr bwMode="auto">
          <a:xfrm>
            <a:off x="5472113" y="2362200"/>
            <a:ext cx="1044575" cy="687388"/>
          </a:xfrm>
          <a:prstGeom prst="rect">
            <a:avLst/>
          </a:prstGeom>
          <a:gradFill rotWithShape="1">
            <a:gsLst>
              <a:gs pos="0">
                <a:srgbClr val="80FF80"/>
              </a:gs>
              <a:gs pos="50000">
                <a:srgbClr val="B3FFB3"/>
              </a:gs>
              <a:gs pos="100000">
                <a:srgbClr val="DAFFDA"/>
              </a:gs>
            </a:gsLst>
            <a:lin ang="16200000" scaled="1"/>
          </a:gradFill>
          <a:ln w="9525" algn="ctr">
            <a:solidFill>
              <a:srgbClr val="000000"/>
            </a:solidFill>
            <a:round/>
            <a:headEnd/>
            <a:tailEnd/>
          </a:ln>
        </p:spPr>
        <p:txBody>
          <a:bodyPr/>
          <a:lstStyle/>
          <a:p>
            <a:pPr algn="ctr"/>
            <a:r>
              <a:rPr lang="en-US" altLang="zh-CN">
                <a:solidFill>
                  <a:srgbClr val="000000"/>
                </a:solidFill>
                <a:latin typeface="Times New Roman" pitchFamily="18" charset="0"/>
                <a:cs typeface="Times New Roman" pitchFamily="18" charset="0"/>
              </a:rPr>
              <a:t>Pos=1.0</a:t>
            </a:r>
          </a:p>
          <a:p>
            <a:pPr algn="ctr"/>
            <a:r>
              <a:rPr lang="en-US" altLang="zh-CN">
                <a:solidFill>
                  <a:srgbClr val="000000"/>
                </a:solidFill>
                <a:latin typeface="Times New Roman" pitchFamily="18" charset="0"/>
                <a:cs typeface="Times New Roman" pitchFamily="18" charset="0"/>
              </a:rPr>
              <a:t>Neg=0.0</a:t>
            </a:r>
            <a:endParaRPr lang="zh-CN" altLang="en-US">
              <a:solidFill>
                <a:srgbClr val="000000"/>
              </a:solidFill>
              <a:latin typeface="Times New Roman" pitchFamily="18" charset="0"/>
              <a:cs typeface="Times New Roman" pitchFamily="18" charset="0"/>
            </a:endParaRPr>
          </a:p>
        </p:txBody>
      </p:sp>
      <p:cxnSp>
        <p:nvCxnSpPr>
          <p:cNvPr id="45" name="直接箭头连接符 44"/>
          <p:cNvCxnSpPr>
            <a:endCxn id="24583" idx="0"/>
          </p:cNvCxnSpPr>
          <p:nvPr/>
        </p:nvCxnSpPr>
        <p:spPr bwMode="auto">
          <a:xfrm>
            <a:off x="5472113" y="1995488"/>
            <a:ext cx="522287" cy="366712"/>
          </a:xfrm>
          <a:prstGeom prst="straightConnector1">
            <a:avLst/>
          </a:prstGeom>
          <a:ln>
            <a:solidFill>
              <a:srgbClr val="000000"/>
            </a:solidFill>
            <a:headEnd type="none" w="med" len="med"/>
            <a:tailEnd type="arrow"/>
          </a:ln>
          <a:extLst/>
        </p:spPr>
        <p:style>
          <a:lnRef idx="2">
            <a:schemeClr val="dk1"/>
          </a:lnRef>
          <a:fillRef idx="0">
            <a:schemeClr val="dk1"/>
          </a:fillRef>
          <a:effectRef idx="1">
            <a:schemeClr val="dk1"/>
          </a:effectRef>
          <a:fontRef idx="minor">
            <a:schemeClr val="tx1"/>
          </a:fontRef>
        </p:style>
      </p:cxnSp>
      <p:sp>
        <p:nvSpPr>
          <p:cNvPr id="24585" name="矩形 46"/>
          <p:cNvSpPr>
            <a:spLocks noChangeArrowheads="1"/>
          </p:cNvSpPr>
          <p:nvPr/>
        </p:nvSpPr>
        <p:spPr bwMode="auto">
          <a:xfrm>
            <a:off x="2627313" y="2362200"/>
            <a:ext cx="1044575" cy="687388"/>
          </a:xfrm>
          <a:prstGeom prst="rect">
            <a:avLst/>
          </a:prstGeom>
          <a:gradFill rotWithShape="1">
            <a:gsLst>
              <a:gs pos="0">
                <a:srgbClr val="80FF80"/>
              </a:gs>
              <a:gs pos="50000">
                <a:srgbClr val="B3FFB3"/>
              </a:gs>
              <a:gs pos="100000">
                <a:srgbClr val="DAFFDA"/>
              </a:gs>
            </a:gsLst>
            <a:lin ang="16200000" scaled="1"/>
          </a:gradFill>
          <a:ln w="9525" algn="ctr">
            <a:solidFill>
              <a:srgbClr val="000000"/>
            </a:solidFill>
            <a:round/>
            <a:headEnd/>
            <a:tailEnd/>
          </a:ln>
        </p:spPr>
        <p:txBody>
          <a:bodyPr/>
          <a:lstStyle/>
          <a:p>
            <a:pPr algn="ctr"/>
            <a:r>
              <a:rPr lang="en-US" altLang="zh-CN">
                <a:solidFill>
                  <a:srgbClr val="000000"/>
                </a:solidFill>
                <a:latin typeface="Times New Roman" pitchFamily="18" charset="0"/>
                <a:cs typeface="Times New Roman" pitchFamily="18" charset="0"/>
              </a:rPr>
              <a:t>Pos=0.0</a:t>
            </a:r>
          </a:p>
          <a:p>
            <a:pPr algn="ctr"/>
            <a:r>
              <a:rPr lang="en-US" altLang="zh-CN">
                <a:solidFill>
                  <a:srgbClr val="000000"/>
                </a:solidFill>
                <a:latin typeface="Times New Roman" pitchFamily="18" charset="0"/>
                <a:cs typeface="Times New Roman" pitchFamily="18" charset="0"/>
              </a:rPr>
              <a:t>Neg=0.0</a:t>
            </a:r>
            <a:endParaRPr lang="zh-CN" altLang="en-US">
              <a:solidFill>
                <a:srgbClr val="000000"/>
              </a:solidFill>
              <a:latin typeface="Times New Roman" pitchFamily="18" charset="0"/>
              <a:cs typeface="Times New Roman" pitchFamily="18" charset="0"/>
            </a:endParaRPr>
          </a:p>
        </p:txBody>
      </p:sp>
      <p:sp>
        <p:nvSpPr>
          <p:cNvPr id="24586" name="矩形 49"/>
          <p:cNvSpPr>
            <a:spLocks noChangeArrowheads="1"/>
          </p:cNvSpPr>
          <p:nvPr/>
        </p:nvSpPr>
        <p:spPr bwMode="auto">
          <a:xfrm>
            <a:off x="1241425" y="2362200"/>
            <a:ext cx="1044575" cy="687388"/>
          </a:xfrm>
          <a:prstGeom prst="rect">
            <a:avLst/>
          </a:prstGeom>
          <a:gradFill rotWithShape="1">
            <a:gsLst>
              <a:gs pos="0">
                <a:srgbClr val="80FF80"/>
              </a:gs>
              <a:gs pos="50000">
                <a:srgbClr val="B3FFB3"/>
              </a:gs>
              <a:gs pos="100000">
                <a:srgbClr val="DAFFDA"/>
              </a:gs>
            </a:gsLst>
            <a:lin ang="16200000" scaled="1"/>
          </a:gradFill>
          <a:ln w="9525" algn="ctr">
            <a:solidFill>
              <a:srgbClr val="000000"/>
            </a:solidFill>
            <a:round/>
            <a:headEnd/>
            <a:tailEnd/>
          </a:ln>
        </p:spPr>
        <p:txBody>
          <a:bodyPr/>
          <a:lstStyle/>
          <a:p>
            <a:pPr algn="ctr"/>
            <a:r>
              <a:rPr lang="en-US" altLang="zh-CN">
                <a:solidFill>
                  <a:srgbClr val="000000"/>
                </a:solidFill>
                <a:latin typeface="Times New Roman" pitchFamily="18" charset="0"/>
                <a:cs typeface="Times New Roman" pitchFamily="18" charset="0"/>
              </a:rPr>
              <a:t>Pos=0.0</a:t>
            </a:r>
          </a:p>
          <a:p>
            <a:pPr algn="ctr"/>
            <a:r>
              <a:rPr lang="en-US" altLang="zh-CN">
                <a:solidFill>
                  <a:srgbClr val="000000"/>
                </a:solidFill>
                <a:latin typeface="Times New Roman" pitchFamily="18" charset="0"/>
                <a:cs typeface="Times New Roman" pitchFamily="18" charset="0"/>
              </a:rPr>
              <a:t>Neg=0.0</a:t>
            </a:r>
            <a:endParaRPr lang="zh-CN" altLang="en-US">
              <a:solidFill>
                <a:srgbClr val="000000"/>
              </a:solidFill>
              <a:latin typeface="Times New Roman" pitchFamily="18" charset="0"/>
              <a:cs typeface="Times New Roman" pitchFamily="18" charset="0"/>
            </a:endParaRPr>
          </a:p>
        </p:txBody>
      </p:sp>
      <p:cxnSp>
        <p:nvCxnSpPr>
          <p:cNvPr id="51" name="直接箭头连接符 50"/>
          <p:cNvCxnSpPr>
            <a:endCxn id="24585" idx="0"/>
          </p:cNvCxnSpPr>
          <p:nvPr/>
        </p:nvCxnSpPr>
        <p:spPr bwMode="auto">
          <a:xfrm flipH="1">
            <a:off x="3149600" y="1939925"/>
            <a:ext cx="198438" cy="422275"/>
          </a:xfrm>
          <a:prstGeom prst="straightConnector1">
            <a:avLst/>
          </a:prstGeom>
          <a:ln>
            <a:solidFill>
              <a:srgbClr val="000000"/>
            </a:solidFill>
            <a:headEnd type="none" w="med" len="med"/>
            <a:tailEnd type="arrow"/>
          </a:ln>
          <a:extLst/>
        </p:spPr>
        <p:style>
          <a:lnRef idx="2">
            <a:schemeClr val="dk1"/>
          </a:lnRef>
          <a:fillRef idx="0">
            <a:schemeClr val="dk1"/>
          </a:fillRef>
          <a:effectRef idx="1">
            <a:schemeClr val="dk1"/>
          </a:effectRef>
          <a:fontRef idx="minor">
            <a:schemeClr val="tx1"/>
          </a:fontRef>
        </p:style>
      </p:cxnSp>
      <p:cxnSp>
        <p:nvCxnSpPr>
          <p:cNvPr id="53" name="直接箭头连接符 52"/>
          <p:cNvCxnSpPr>
            <a:endCxn id="24586" idx="0"/>
          </p:cNvCxnSpPr>
          <p:nvPr/>
        </p:nvCxnSpPr>
        <p:spPr bwMode="auto">
          <a:xfrm flipH="1">
            <a:off x="1763713" y="1995488"/>
            <a:ext cx="360362" cy="366712"/>
          </a:xfrm>
          <a:prstGeom prst="straightConnector1">
            <a:avLst/>
          </a:prstGeom>
          <a:ln>
            <a:solidFill>
              <a:srgbClr val="000000"/>
            </a:solidFill>
            <a:headEnd type="none" w="med" len="med"/>
            <a:tailEnd type="arrow"/>
          </a:ln>
          <a:extLst/>
        </p:spPr>
        <p:style>
          <a:lnRef idx="2">
            <a:schemeClr val="dk1"/>
          </a:lnRef>
          <a:fillRef idx="0">
            <a:schemeClr val="dk1"/>
          </a:fillRef>
          <a:effectRef idx="1">
            <a:schemeClr val="dk1"/>
          </a:effectRef>
          <a:fontRef idx="minor">
            <a:schemeClr val="tx1"/>
          </a:fontRef>
        </p:style>
      </p:cxnSp>
      <p:sp>
        <p:nvSpPr>
          <p:cNvPr id="60" name="矩形 59"/>
          <p:cNvSpPr/>
          <p:nvPr/>
        </p:nvSpPr>
        <p:spPr bwMode="auto">
          <a:xfrm>
            <a:off x="2627313" y="3716338"/>
            <a:ext cx="1946275" cy="360362"/>
          </a:xfrm>
          <a:prstGeom prst="rect">
            <a:avLst/>
          </a:prstGeom>
          <a:ln>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a:lstStyle/>
          <a:p>
            <a:pPr algn="ctr">
              <a:defRPr/>
            </a:pPr>
            <a:r>
              <a:rPr lang="zh-CN" altLang="en-US" dirty="0">
                <a:solidFill>
                  <a:srgbClr val="000000"/>
                </a:solidFill>
                <a:latin typeface="Times New Roman" pitchFamily="18" charset="0"/>
                <a:cs typeface="Times New Roman" pitchFamily="18" charset="0"/>
              </a:rPr>
              <a:t>倾向计算</a:t>
            </a:r>
          </a:p>
        </p:txBody>
      </p:sp>
      <p:cxnSp>
        <p:nvCxnSpPr>
          <p:cNvPr id="61" name="直接箭头连接符 60"/>
          <p:cNvCxnSpPr>
            <a:stCxn id="24586" idx="2"/>
            <a:endCxn id="60" idx="0"/>
          </p:cNvCxnSpPr>
          <p:nvPr/>
        </p:nvCxnSpPr>
        <p:spPr bwMode="auto">
          <a:xfrm>
            <a:off x="1763713" y="3049588"/>
            <a:ext cx="1836737" cy="666750"/>
          </a:xfrm>
          <a:prstGeom prst="straightConnector1">
            <a:avLst/>
          </a:prstGeom>
          <a:ln>
            <a:solidFill>
              <a:srgbClr val="000000"/>
            </a:solidFill>
            <a:headEnd type="none" w="med" len="med"/>
            <a:tailEnd type="arrow"/>
          </a:ln>
          <a:extLst/>
        </p:spPr>
        <p:style>
          <a:lnRef idx="2">
            <a:schemeClr val="dk1"/>
          </a:lnRef>
          <a:fillRef idx="0">
            <a:schemeClr val="dk1"/>
          </a:fillRef>
          <a:effectRef idx="1">
            <a:schemeClr val="dk1"/>
          </a:effectRef>
          <a:fontRef idx="minor">
            <a:schemeClr val="tx1"/>
          </a:fontRef>
        </p:style>
      </p:cxnSp>
      <p:cxnSp>
        <p:nvCxnSpPr>
          <p:cNvPr id="66" name="直接箭头连接符 65"/>
          <p:cNvCxnSpPr>
            <a:stCxn id="24585" idx="2"/>
            <a:endCxn id="60" idx="0"/>
          </p:cNvCxnSpPr>
          <p:nvPr/>
        </p:nvCxnSpPr>
        <p:spPr bwMode="auto">
          <a:xfrm>
            <a:off x="3149600" y="3049588"/>
            <a:ext cx="450850" cy="666750"/>
          </a:xfrm>
          <a:prstGeom prst="straightConnector1">
            <a:avLst/>
          </a:prstGeom>
          <a:ln>
            <a:solidFill>
              <a:srgbClr val="000000"/>
            </a:solidFill>
            <a:headEnd type="none" w="med" len="med"/>
            <a:tailEnd type="arrow"/>
          </a:ln>
          <a:extLst/>
        </p:spPr>
        <p:style>
          <a:lnRef idx="2">
            <a:schemeClr val="dk1"/>
          </a:lnRef>
          <a:fillRef idx="0">
            <a:schemeClr val="dk1"/>
          </a:fillRef>
          <a:effectRef idx="1">
            <a:schemeClr val="dk1"/>
          </a:effectRef>
          <a:fontRef idx="minor">
            <a:schemeClr val="tx1"/>
          </a:fontRef>
        </p:style>
      </p:cxnSp>
      <p:cxnSp>
        <p:nvCxnSpPr>
          <p:cNvPr id="67" name="直接箭头连接符 66"/>
          <p:cNvCxnSpPr>
            <a:stCxn id="24582" idx="2"/>
            <a:endCxn id="60" idx="0"/>
          </p:cNvCxnSpPr>
          <p:nvPr/>
        </p:nvCxnSpPr>
        <p:spPr bwMode="auto">
          <a:xfrm flipH="1">
            <a:off x="3600450" y="3049588"/>
            <a:ext cx="969963" cy="666750"/>
          </a:xfrm>
          <a:prstGeom prst="straightConnector1">
            <a:avLst/>
          </a:prstGeom>
          <a:ln>
            <a:solidFill>
              <a:srgbClr val="000000"/>
            </a:solidFill>
            <a:headEnd type="none" w="med" len="med"/>
            <a:tailEnd type="arrow"/>
          </a:ln>
          <a:extLst/>
        </p:spPr>
        <p:style>
          <a:lnRef idx="2">
            <a:schemeClr val="dk1"/>
          </a:lnRef>
          <a:fillRef idx="0">
            <a:schemeClr val="dk1"/>
          </a:fillRef>
          <a:effectRef idx="1">
            <a:schemeClr val="dk1"/>
          </a:effectRef>
          <a:fontRef idx="minor">
            <a:schemeClr val="tx1"/>
          </a:fontRef>
        </p:style>
      </p:cxnSp>
      <p:cxnSp>
        <p:nvCxnSpPr>
          <p:cNvPr id="69" name="直接箭头连接符 68"/>
          <p:cNvCxnSpPr>
            <a:stCxn id="24583" idx="2"/>
            <a:endCxn id="60" idx="0"/>
          </p:cNvCxnSpPr>
          <p:nvPr/>
        </p:nvCxnSpPr>
        <p:spPr bwMode="auto">
          <a:xfrm flipH="1">
            <a:off x="3600450" y="3049588"/>
            <a:ext cx="2393950" cy="666750"/>
          </a:xfrm>
          <a:prstGeom prst="straightConnector1">
            <a:avLst/>
          </a:prstGeom>
          <a:ln>
            <a:solidFill>
              <a:srgbClr val="000000"/>
            </a:solidFill>
            <a:headEnd type="none" w="med" len="med"/>
            <a:tailEnd type="arrow"/>
          </a:ln>
          <a:extLst/>
        </p:spPr>
        <p:style>
          <a:lnRef idx="2">
            <a:schemeClr val="dk1"/>
          </a:lnRef>
          <a:fillRef idx="0">
            <a:schemeClr val="dk1"/>
          </a:fillRef>
          <a:effectRef idx="1">
            <a:schemeClr val="dk1"/>
          </a:effectRef>
          <a:fontRef idx="minor">
            <a:schemeClr val="tx1"/>
          </a:fontRef>
        </p:style>
      </p:cxnSp>
      <p:sp>
        <p:nvSpPr>
          <p:cNvPr id="24594" name="矩形 71"/>
          <p:cNvSpPr>
            <a:spLocks noChangeArrowheads="1"/>
          </p:cNvSpPr>
          <p:nvPr/>
        </p:nvSpPr>
        <p:spPr bwMode="auto">
          <a:xfrm>
            <a:off x="2312988" y="4525963"/>
            <a:ext cx="2576512" cy="342900"/>
          </a:xfrm>
          <a:prstGeom prst="rect">
            <a:avLst/>
          </a:prstGeom>
          <a:gradFill rotWithShape="1">
            <a:gsLst>
              <a:gs pos="0">
                <a:srgbClr val="80FF80"/>
              </a:gs>
              <a:gs pos="50000">
                <a:srgbClr val="B3FFB3"/>
              </a:gs>
              <a:gs pos="100000">
                <a:srgbClr val="DAFFDA"/>
              </a:gs>
            </a:gsLst>
            <a:lin ang="16200000" scaled="1"/>
          </a:gradFill>
          <a:ln w="9525" algn="ctr">
            <a:solidFill>
              <a:srgbClr val="000000"/>
            </a:solidFill>
            <a:round/>
            <a:headEnd/>
            <a:tailEnd/>
          </a:ln>
        </p:spPr>
        <p:txBody>
          <a:bodyPr/>
          <a:lstStyle/>
          <a:p>
            <a:pPr algn="ctr"/>
            <a:r>
              <a:rPr lang="en-US" altLang="zh-CN">
                <a:solidFill>
                  <a:srgbClr val="000000"/>
                </a:solidFill>
                <a:latin typeface="Times New Roman" pitchFamily="18" charset="0"/>
                <a:cs typeface="Times New Roman" pitchFamily="18" charset="0"/>
              </a:rPr>
              <a:t>Pos=0.7985  Neg=0.002</a:t>
            </a:r>
            <a:endParaRPr lang="zh-CN" altLang="en-US">
              <a:solidFill>
                <a:srgbClr val="000000"/>
              </a:solidFill>
              <a:latin typeface="Times New Roman" pitchFamily="18" charset="0"/>
              <a:cs typeface="Times New Roman" pitchFamily="18" charset="0"/>
            </a:endParaRPr>
          </a:p>
        </p:txBody>
      </p:sp>
      <p:cxnSp>
        <p:nvCxnSpPr>
          <p:cNvPr id="73" name="直接箭头连接符 72"/>
          <p:cNvCxnSpPr>
            <a:stCxn id="60" idx="2"/>
            <a:endCxn id="24594" idx="0"/>
          </p:cNvCxnSpPr>
          <p:nvPr/>
        </p:nvCxnSpPr>
        <p:spPr bwMode="auto">
          <a:xfrm>
            <a:off x="3600450" y="4076700"/>
            <a:ext cx="0" cy="449263"/>
          </a:xfrm>
          <a:prstGeom prst="straightConnector1">
            <a:avLst/>
          </a:prstGeom>
          <a:ln>
            <a:solidFill>
              <a:srgbClr val="000000"/>
            </a:solidFill>
            <a:headEnd type="none" w="med" len="med"/>
            <a:tailEnd type="arrow"/>
          </a:ln>
          <a:extLst/>
        </p:spPr>
        <p:style>
          <a:lnRef idx="2">
            <a:schemeClr val="dk1"/>
          </a:lnRef>
          <a:fillRef idx="0">
            <a:schemeClr val="dk1"/>
          </a:fillRef>
          <a:effectRef idx="1">
            <a:schemeClr val="dk1"/>
          </a:effectRef>
          <a:fontRef idx="minor">
            <a:schemeClr val="tx1"/>
          </a:fontRef>
        </p:style>
      </p:cxn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3"/>
          <p:cNvSpPr>
            <a:spLocks noChangeArrowheads="1"/>
          </p:cNvSpPr>
          <p:nvPr/>
        </p:nvSpPr>
        <p:spPr bwMode="auto">
          <a:xfrm>
            <a:off x="0" y="7334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圆角矩形 22"/>
          <p:cNvSpPr/>
          <p:nvPr/>
        </p:nvSpPr>
        <p:spPr bwMode="auto">
          <a:xfrm>
            <a:off x="385170" y="5039179"/>
            <a:ext cx="1881673" cy="576262"/>
          </a:xfrm>
          <a:prstGeom prst="roundRect">
            <a:avLst/>
          </a:prstGeom>
          <a:solidFill>
            <a:srgbClr val="0062AC"/>
          </a:solidFill>
          <a:ln>
            <a:solidFill>
              <a:srgbClr val="00B0F0"/>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smtClean="0">
                <a:solidFill>
                  <a:srgbClr val="FFFFFF"/>
                </a:solidFill>
                <a:latin typeface="黑体" pitchFamily="49" charset="-122"/>
                <a:ea typeface="黑体" pitchFamily="49" charset="-122"/>
              </a:rPr>
              <a:t>极性阈值</a:t>
            </a:r>
            <a:r>
              <a:rPr lang="en-US" altLang="zh-CN" sz="2400" dirty="0" smtClean="0">
                <a:solidFill>
                  <a:srgbClr val="FFFFFF"/>
                </a:solidFill>
                <a:latin typeface="Times New Roman" pitchFamily="18" charset="0"/>
                <a:ea typeface="黑体" pitchFamily="49" charset="-122"/>
                <a:cs typeface="Times New Roman" pitchFamily="18" charset="0"/>
              </a:rPr>
              <a:t>T</a:t>
            </a:r>
            <a:endParaRPr lang="en-US" altLang="zh-CN" sz="2400" dirty="0">
              <a:solidFill>
                <a:srgbClr val="FFFFFF"/>
              </a:solidFill>
              <a:latin typeface="Times New Roman" pitchFamily="18" charset="0"/>
              <a:ea typeface="黑体" pitchFamily="49" charset="-122"/>
              <a:cs typeface="Times New Roman" pitchFamily="18" charset="0"/>
            </a:endParaRPr>
          </a:p>
        </p:txBody>
      </p:sp>
    </p:spTree>
    <p:custDataLst>
      <p:tags r:id="rId1"/>
    </p:custDataLst>
  </p:cSld>
  <p:clrMapOvr>
    <a:masterClrMapping/>
  </p:clrMapOvr>
  <p:transition advTm="494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4">
            <a:extLst>
              <a:ext uri="{28A0092B-C50C-407E-A947-70E740481C1C}">
                <a14:useLocalDpi xmlns:a14="http://schemas.microsoft.com/office/drawing/2010/main" val="0"/>
              </a:ext>
            </a:extLst>
          </a:blip>
          <a:srcRect b="24043"/>
          <a:stretch>
            <a:fillRect/>
          </a:stretch>
        </p:blipFill>
        <p:spPr bwMode="auto">
          <a:xfrm>
            <a:off x="-122238" y="-76200"/>
            <a:ext cx="4816476" cy="5540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603" name="内容占位符 2"/>
          <p:cNvSpPr txBox="1">
            <a:spLocks/>
          </p:cNvSpPr>
          <p:nvPr/>
        </p:nvSpPr>
        <p:spPr bwMode="gray">
          <a:xfrm>
            <a:off x="347663" y="685800"/>
            <a:ext cx="876141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en-US" altLang="zh-CN" sz="2000">
                <a:solidFill>
                  <a:srgbClr val="000000"/>
                </a:solidFill>
                <a:latin typeface="Times New Roman" pitchFamily="18" charset="0"/>
                <a:ea typeface="黑体" pitchFamily="49" charset="-122"/>
                <a:cs typeface="Times New Roman" pitchFamily="18" charset="0"/>
              </a:rPr>
              <a:t>HowNet</a:t>
            </a:r>
            <a:r>
              <a:rPr lang="zh-CN" altLang="en-US" sz="2000">
                <a:solidFill>
                  <a:srgbClr val="000000"/>
                </a:solidFill>
                <a:latin typeface="Times New Roman" pitchFamily="18" charset="0"/>
                <a:ea typeface="黑体" pitchFamily="49" charset="-122"/>
                <a:cs typeface="Times New Roman" pitchFamily="18" charset="0"/>
              </a:rPr>
              <a:t>中词语的极性值可以由义原的极性值加权求均值得到</a:t>
            </a:r>
          </a:p>
        </p:txBody>
      </p:sp>
      <p:sp>
        <p:nvSpPr>
          <p:cNvPr id="25604" name="内容占位符 2"/>
          <p:cNvSpPr txBox="1">
            <a:spLocks/>
          </p:cNvSpPr>
          <p:nvPr/>
        </p:nvSpPr>
        <p:spPr bwMode="gray">
          <a:xfrm>
            <a:off x="338138" y="1268413"/>
            <a:ext cx="8555037"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000" dirty="0">
                <a:solidFill>
                  <a:srgbClr val="000000"/>
                </a:solidFill>
                <a:latin typeface="Times New Roman" pitchFamily="18" charset="0"/>
                <a:ea typeface="黑体" pitchFamily="49" charset="-122"/>
                <a:cs typeface="Times New Roman" pitchFamily="18" charset="0"/>
              </a:rPr>
              <a:t>无法通过映射方法计算得到极性值的义原采用反义、对义关系进行计算</a:t>
            </a:r>
          </a:p>
        </p:txBody>
      </p:sp>
      <p:graphicFrame>
        <p:nvGraphicFramePr>
          <p:cNvPr id="4" name="表格 3"/>
          <p:cNvGraphicFramePr>
            <a:graphicFrameLocks noGrp="1"/>
          </p:cNvGraphicFramePr>
          <p:nvPr/>
        </p:nvGraphicFramePr>
        <p:xfrm>
          <a:off x="1519238" y="2786063"/>
          <a:ext cx="6192837" cy="1219200"/>
        </p:xfrm>
        <a:graphic>
          <a:graphicData uri="http://schemas.openxmlformats.org/drawingml/2006/table">
            <a:tbl>
              <a:tblPr firstRow="1" firstCol="1" bandRow="1"/>
              <a:tblGrid>
                <a:gridCol w="1368185"/>
                <a:gridCol w="1476244"/>
                <a:gridCol w="1674204"/>
                <a:gridCol w="1674204"/>
              </a:tblGrid>
              <a:tr h="0">
                <a:tc>
                  <a:txBody>
                    <a:bodyPr/>
                    <a:lstStyle/>
                    <a:p>
                      <a:pPr indent="127000" algn="just">
                        <a:spcAft>
                          <a:spcPts val="0"/>
                        </a:spcAft>
                      </a:pPr>
                      <a:r>
                        <a:rPr lang="en-US" sz="2000" b="1" dirty="0">
                          <a:solidFill>
                            <a:srgbClr val="000000"/>
                          </a:solidFill>
                          <a:effectLst/>
                          <a:latin typeface="Times New Roman"/>
                          <a:ea typeface="宋体"/>
                        </a:rPr>
                        <a:t> </a:t>
                      </a:r>
                      <a:endParaRPr lang="zh-CN" sz="2000" dirty="0">
                        <a:solidFill>
                          <a:srgbClr val="000000"/>
                        </a:solidFill>
                        <a:effectLst/>
                        <a:latin typeface="Times New Roman"/>
                        <a:ea typeface="宋体"/>
                      </a:endParaRPr>
                    </a:p>
                  </a:txBody>
                  <a:tcPr marL="68582" marR="68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altLang="en-US" sz="2000" b="1" dirty="0" smtClean="0">
                          <a:solidFill>
                            <a:srgbClr val="000000"/>
                          </a:solidFill>
                          <a:effectLst/>
                          <a:latin typeface="Times New Roman"/>
                          <a:ea typeface="宋体"/>
                        </a:rPr>
                        <a:t>算法</a:t>
                      </a:r>
                      <a:r>
                        <a:rPr lang="zh-CN" sz="2000" b="1" dirty="0" smtClean="0">
                          <a:solidFill>
                            <a:srgbClr val="000000"/>
                          </a:solidFill>
                          <a:effectLst/>
                          <a:latin typeface="Times New Roman"/>
                          <a:ea typeface="宋体"/>
                        </a:rPr>
                        <a:t>标注</a:t>
                      </a:r>
                      <a:endParaRPr lang="zh-CN" sz="2000" dirty="0">
                        <a:solidFill>
                          <a:srgbClr val="000000"/>
                        </a:solidFill>
                        <a:effectLst/>
                        <a:latin typeface="Times New Roman"/>
                        <a:ea typeface="宋体"/>
                      </a:endParaRPr>
                    </a:p>
                  </a:txBody>
                  <a:tcPr marL="68582" marR="68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000" b="1">
                          <a:solidFill>
                            <a:srgbClr val="000000"/>
                          </a:solidFill>
                          <a:effectLst/>
                          <a:latin typeface="Times New Roman"/>
                          <a:ea typeface="宋体"/>
                        </a:rPr>
                        <a:t>人工标注</a:t>
                      </a:r>
                      <a:endParaRPr lang="zh-CN" sz="2000">
                        <a:solidFill>
                          <a:srgbClr val="000000"/>
                        </a:solidFill>
                        <a:effectLst/>
                        <a:latin typeface="Times New Roman"/>
                        <a:ea typeface="宋体"/>
                      </a:endParaRPr>
                    </a:p>
                  </a:txBody>
                  <a:tcPr marL="68582" marR="68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000" b="1">
                          <a:solidFill>
                            <a:srgbClr val="000000"/>
                          </a:solidFill>
                          <a:effectLst/>
                          <a:latin typeface="Times New Roman"/>
                          <a:ea typeface="宋体"/>
                        </a:rPr>
                        <a:t>正确标注</a:t>
                      </a:r>
                      <a:endParaRPr lang="zh-CN" sz="2000">
                        <a:solidFill>
                          <a:srgbClr val="000000"/>
                        </a:solidFill>
                        <a:effectLst/>
                        <a:latin typeface="Times New Roman"/>
                        <a:ea typeface="宋体"/>
                      </a:endParaRPr>
                    </a:p>
                  </a:txBody>
                  <a:tcPr marL="68582" marR="68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gn="just">
                        <a:spcAft>
                          <a:spcPts val="0"/>
                        </a:spcAft>
                      </a:pPr>
                      <a:r>
                        <a:rPr lang="zh-CN" sz="2000" b="1" dirty="0">
                          <a:solidFill>
                            <a:srgbClr val="000000"/>
                          </a:solidFill>
                          <a:effectLst/>
                          <a:latin typeface="Times New Roman"/>
                          <a:ea typeface="宋体"/>
                        </a:rPr>
                        <a:t>积极倾向</a:t>
                      </a:r>
                      <a:endParaRPr lang="zh-CN" sz="2000" dirty="0">
                        <a:solidFill>
                          <a:srgbClr val="000000"/>
                        </a:solidFill>
                        <a:effectLst/>
                        <a:latin typeface="Times New Roman"/>
                        <a:ea typeface="宋体"/>
                      </a:endParaRPr>
                    </a:p>
                  </a:txBody>
                  <a:tcPr marL="68582" marR="68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just" defTabSz="914400" rtl="0" eaLnBrk="1" latinLnBrk="0" hangingPunct="1">
                        <a:spcAft>
                          <a:spcPts val="0"/>
                        </a:spcAft>
                      </a:pPr>
                      <a:r>
                        <a:rPr lang="en-US" sz="2000" b="0" kern="1200" dirty="0">
                          <a:solidFill>
                            <a:srgbClr val="000000"/>
                          </a:solidFill>
                          <a:effectLst/>
                          <a:latin typeface="Times New Roman"/>
                          <a:ea typeface="宋体"/>
                          <a:cs typeface="+mn-cs"/>
                        </a:rPr>
                        <a:t>4256</a:t>
                      </a:r>
                      <a:endParaRPr lang="zh-CN" sz="2000" b="0" kern="1200" dirty="0">
                        <a:solidFill>
                          <a:srgbClr val="000000"/>
                        </a:solidFill>
                        <a:effectLst/>
                        <a:latin typeface="Times New Roman"/>
                        <a:ea typeface="宋体"/>
                        <a:cs typeface="+mn-cs"/>
                      </a:endParaRPr>
                    </a:p>
                  </a:txBody>
                  <a:tcPr marL="68582" marR="68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just" defTabSz="914400" rtl="0" eaLnBrk="1" latinLnBrk="0" hangingPunct="1">
                        <a:spcAft>
                          <a:spcPts val="0"/>
                        </a:spcAft>
                      </a:pPr>
                      <a:r>
                        <a:rPr lang="en-US" sz="2000" b="0" kern="1200" dirty="0">
                          <a:solidFill>
                            <a:srgbClr val="000000"/>
                          </a:solidFill>
                          <a:effectLst/>
                          <a:latin typeface="Times New Roman"/>
                          <a:ea typeface="宋体"/>
                          <a:cs typeface="+mn-cs"/>
                        </a:rPr>
                        <a:t>3436</a:t>
                      </a:r>
                      <a:endParaRPr lang="zh-CN" sz="2000" b="0" kern="1200" dirty="0">
                        <a:solidFill>
                          <a:srgbClr val="000000"/>
                        </a:solidFill>
                        <a:effectLst/>
                        <a:latin typeface="Times New Roman"/>
                        <a:ea typeface="宋体"/>
                        <a:cs typeface="+mn-cs"/>
                      </a:endParaRPr>
                    </a:p>
                  </a:txBody>
                  <a:tcPr marL="68582" marR="68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just" defTabSz="914400" rtl="0" eaLnBrk="1" latinLnBrk="0" hangingPunct="1">
                        <a:spcAft>
                          <a:spcPts val="0"/>
                        </a:spcAft>
                      </a:pPr>
                      <a:r>
                        <a:rPr lang="en-US" sz="2000" b="0" kern="1200">
                          <a:solidFill>
                            <a:srgbClr val="000000"/>
                          </a:solidFill>
                          <a:effectLst/>
                          <a:latin typeface="Times New Roman"/>
                          <a:ea typeface="宋体"/>
                          <a:cs typeface="+mn-cs"/>
                        </a:rPr>
                        <a:t>3018</a:t>
                      </a:r>
                      <a:endParaRPr lang="zh-CN" sz="2000" b="0" kern="1200">
                        <a:solidFill>
                          <a:srgbClr val="000000"/>
                        </a:solidFill>
                        <a:effectLst/>
                        <a:latin typeface="Times New Roman"/>
                        <a:ea typeface="宋体"/>
                        <a:cs typeface="+mn-cs"/>
                      </a:endParaRPr>
                    </a:p>
                  </a:txBody>
                  <a:tcPr marL="68582" marR="68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gn="just">
                        <a:spcAft>
                          <a:spcPts val="0"/>
                        </a:spcAft>
                      </a:pPr>
                      <a:r>
                        <a:rPr lang="zh-CN" sz="2000" b="1" dirty="0">
                          <a:solidFill>
                            <a:srgbClr val="000000"/>
                          </a:solidFill>
                          <a:effectLst/>
                          <a:latin typeface="Times New Roman"/>
                          <a:ea typeface="宋体"/>
                        </a:rPr>
                        <a:t>消极倾向</a:t>
                      </a:r>
                      <a:endParaRPr lang="zh-CN" sz="2000" dirty="0">
                        <a:solidFill>
                          <a:srgbClr val="000000"/>
                        </a:solidFill>
                        <a:effectLst/>
                        <a:latin typeface="Times New Roman"/>
                        <a:ea typeface="宋体"/>
                      </a:endParaRPr>
                    </a:p>
                  </a:txBody>
                  <a:tcPr marL="68582" marR="68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just" defTabSz="914400" rtl="0" eaLnBrk="1" latinLnBrk="0" hangingPunct="1">
                        <a:spcAft>
                          <a:spcPts val="0"/>
                        </a:spcAft>
                      </a:pPr>
                      <a:r>
                        <a:rPr lang="en-US" sz="2000" b="0" kern="1200">
                          <a:solidFill>
                            <a:srgbClr val="000000"/>
                          </a:solidFill>
                          <a:effectLst/>
                          <a:latin typeface="Times New Roman"/>
                          <a:ea typeface="宋体"/>
                          <a:cs typeface="+mn-cs"/>
                        </a:rPr>
                        <a:t>5113</a:t>
                      </a:r>
                      <a:endParaRPr lang="zh-CN" sz="2000" b="0" kern="1200">
                        <a:solidFill>
                          <a:srgbClr val="000000"/>
                        </a:solidFill>
                        <a:effectLst/>
                        <a:latin typeface="Times New Roman"/>
                        <a:ea typeface="宋体"/>
                        <a:cs typeface="+mn-cs"/>
                      </a:endParaRPr>
                    </a:p>
                  </a:txBody>
                  <a:tcPr marL="68582" marR="68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just" defTabSz="914400" rtl="0" eaLnBrk="1" latinLnBrk="0" hangingPunct="1">
                        <a:spcAft>
                          <a:spcPts val="0"/>
                        </a:spcAft>
                      </a:pPr>
                      <a:r>
                        <a:rPr lang="en-US" sz="2000" b="0" kern="1200" dirty="0">
                          <a:solidFill>
                            <a:srgbClr val="000000"/>
                          </a:solidFill>
                          <a:effectLst/>
                          <a:latin typeface="Times New Roman"/>
                          <a:ea typeface="宋体"/>
                          <a:cs typeface="+mn-cs"/>
                        </a:rPr>
                        <a:t>3061</a:t>
                      </a:r>
                      <a:endParaRPr lang="zh-CN" sz="2000" b="0" kern="1200" dirty="0">
                        <a:solidFill>
                          <a:srgbClr val="000000"/>
                        </a:solidFill>
                        <a:effectLst/>
                        <a:latin typeface="Times New Roman"/>
                        <a:ea typeface="宋体"/>
                        <a:cs typeface="+mn-cs"/>
                      </a:endParaRPr>
                    </a:p>
                  </a:txBody>
                  <a:tcPr marL="68582" marR="68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just" defTabSz="914400" rtl="0" eaLnBrk="1" latinLnBrk="0" hangingPunct="1">
                        <a:spcAft>
                          <a:spcPts val="0"/>
                        </a:spcAft>
                      </a:pPr>
                      <a:r>
                        <a:rPr lang="en-US" sz="2000" b="0" kern="1200" dirty="0">
                          <a:solidFill>
                            <a:srgbClr val="000000"/>
                          </a:solidFill>
                          <a:effectLst/>
                          <a:latin typeface="Times New Roman"/>
                          <a:ea typeface="宋体"/>
                          <a:cs typeface="+mn-cs"/>
                        </a:rPr>
                        <a:t>2674</a:t>
                      </a:r>
                      <a:endParaRPr lang="zh-CN" sz="2000" b="0" kern="1200" dirty="0">
                        <a:solidFill>
                          <a:srgbClr val="000000"/>
                        </a:solidFill>
                        <a:effectLst/>
                        <a:latin typeface="Times New Roman"/>
                        <a:ea typeface="宋体"/>
                        <a:cs typeface="+mn-cs"/>
                      </a:endParaRPr>
                    </a:p>
                  </a:txBody>
                  <a:tcPr marL="68582" marR="68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gn="just">
                        <a:spcAft>
                          <a:spcPts val="0"/>
                        </a:spcAft>
                      </a:pPr>
                      <a:r>
                        <a:rPr lang="zh-CN" sz="2000" b="1">
                          <a:solidFill>
                            <a:srgbClr val="000000"/>
                          </a:solidFill>
                          <a:effectLst/>
                          <a:latin typeface="Times New Roman"/>
                          <a:ea typeface="宋体"/>
                        </a:rPr>
                        <a:t>总计</a:t>
                      </a:r>
                      <a:endParaRPr lang="zh-CN" sz="2000">
                        <a:solidFill>
                          <a:srgbClr val="000000"/>
                        </a:solidFill>
                        <a:effectLst/>
                        <a:latin typeface="Times New Roman"/>
                        <a:ea typeface="宋体"/>
                      </a:endParaRPr>
                    </a:p>
                  </a:txBody>
                  <a:tcPr marL="68582" marR="68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just" defTabSz="914400" rtl="0" eaLnBrk="1" latinLnBrk="0" hangingPunct="1">
                        <a:spcAft>
                          <a:spcPts val="0"/>
                        </a:spcAft>
                      </a:pPr>
                      <a:r>
                        <a:rPr lang="en-US" sz="2000" b="0" kern="1200">
                          <a:solidFill>
                            <a:srgbClr val="000000"/>
                          </a:solidFill>
                          <a:effectLst/>
                          <a:latin typeface="Times New Roman"/>
                          <a:ea typeface="宋体"/>
                          <a:cs typeface="+mn-cs"/>
                        </a:rPr>
                        <a:t>9369</a:t>
                      </a:r>
                      <a:endParaRPr lang="zh-CN" sz="2000" b="0" kern="1200">
                        <a:solidFill>
                          <a:srgbClr val="000000"/>
                        </a:solidFill>
                        <a:effectLst/>
                        <a:latin typeface="Times New Roman"/>
                        <a:ea typeface="宋体"/>
                        <a:cs typeface="+mn-cs"/>
                      </a:endParaRPr>
                    </a:p>
                  </a:txBody>
                  <a:tcPr marL="68582" marR="68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just" defTabSz="914400" rtl="0" eaLnBrk="1" latinLnBrk="0" hangingPunct="1">
                        <a:spcAft>
                          <a:spcPts val="0"/>
                        </a:spcAft>
                      </a:pPr>
                      <a:r>
                        <a:rPr lang="en-US" sz="2000" b="0" kern="1200">
                          <a:solidFill>
                            <a:srgbClr val="000000"/>
                          </a:solidFill>
                          <a:effectLst/>
                          <a:latin typeface="Times New Roman"/>
                          <a:ea typeface="宋体"/>
                          <a:cs typeface="+mn-cs"/>
                        </a:rPr>
                        <a:t>6497</a:t>
                      </a:r>
                      <a:endParaRPr lang="zh-CN" sz="2000" b="0" kern="1200">
                        <a:solidFill>
                          <a:srgbClr val="000000"/>
                        </a:solidFill>
                        <a:effectLst/>
                        <a:latin typeface="Times New Roman"/>
                        <a:ea typeface="宋体"/>
                        <a:cs typeface="+mn-cs"/>
                      </a:endParaRPr>
                    </a:p>
                  </a:txBody>
                  <a:tcPr marL="68582" marR="68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27000" algn="just" defTabSz="914400" rtl="0" eaLnBrk="1" latinLnBrk="0" hangingPunct="1">
                        <a:spcAft>
                          <a:spcPts val="0"/>
                        </a:spcAft>
                      </a:pPr>
                      <a:r>
                        <a:rPr lang="en-US" sz="2000" b="0" kern="1200" dirty="0">
                          <a:solidFill>
                            <a:srgbClr val="000000"/>
                          </a:solidFill>
                          <a:effectLst/>
                          <a:latin typeface="Times New Roman"/>
                          <a:ea typeface="宋体"/>
                          <a:cs typeface="+mn-cs"/>
                        </a:rPr>
                        <a:t>5692</a:t>
                      </a:r>
                      <a:endParaRPr lang="zh-CN" sz="2000" b="0" kern="1200" dirty="0">
                        <a:solidFill>
                          <a:srgbClr val="000000"/>
                        </a:solidFill>
                        <a:effectLst/>
                        <a:latin typeface="Times New Roman"/>
                        <a:ea typeface="宋体"/>
                        <a:cs typeface="+mn-cs"/>
                      </a:endParaRPr>
                    </a:p>
                  </a:txBody>
                  <a:tcPr marL="68582" marR="68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5" name="内容占位符 2"/>
          <p:cNvSpPr txBox="1">
            <a:spLocks/>
          </p:cNvSpPr>
          <p:nvPr/>
        </p:nvSpPr>
        <p:spPr bwMode="gray">
          <a:xfrm>
            <a:off x="338138" y="1844675"/>
            <a:ext cx="8555037"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000" dirty="0">
                <a:solidFill>
                  <a:srgbClr val="000000"/>
                </a:solidFill>
                <a:latin typeface="Times New Roman" pitchFamily="18" charset="0"/>
                <a:ea typeface="黑体" pitchFamily="49" charset="-122"/>
                <a:cs typeface="Times New Roman" pitchFamily="18" charset="0"/>
              </a:rPr>
              <a:t>设置阈值</a:t>
            </a:r>
            <a:r>
              <a:rPr lang="en-US" altLang="zh-CN" sz="2000" dirty="0">
                <a:solidFill>
                  <a:srgbClr val="000000"/>
                </a:solidFill>
                <a:latin typeface="Times New Roman" pitchFamily="18" charset="0"/>
                <a:ea typeface="黑体" pitchFamily="49" charset="-122"/>
                <a:cs typeface="Times New Roman" pitchFamily="18" charset="0"/>
              </a:rPr>
              <a:t>T=0.05</a:t>
            </a:r>
            <a:r>
              <a:rPr lang="zh-CN" altLang="en-US" sz="2000" dirty="0" smtClean="0">
                <a:solidFill>
                  <a:srgbClr val="000000"/>
                </a:solidFill>
                <a:latin typeface="Times New Roman" pitchFamily="18" charset="0"/>
                <a:ea typeface="黑体" pitchFamily="49" charset="-122"/>
                <a:cs typeface="Times New Roman" pitchFamily="18" charset="0"/>
              </a:rPr>
              <a:t>，算法取得</a:t>
            </a:r>
            <a:r>
              <a:rPr lang="zh-CN" altLang="en-US" sz="2000" dirty="0">
                <a:solidFill>
                  <a:srgbClr val="000000"/>
                </a:solidFill>
                <a:latin typeface="Times New Roman" pitchFamily="18" charset="0"/>
                <a:ea typeface="黑体" pitchFamily="49" charset="-122"/>
                <a:cs typeface="Times New Roman" pitchFamily="18" charset="0"/>
              </a:rPr>
              <a:t>了较好的评测</a:t>
            </a:r>
            <a:r>
              <a:rPr lang="zh-CN" altLang="en-US" sz="2000" dirty="0" smtClean="0">
                <a:solidFill>
                  <a:srgbClr val="000000"/>
                </a:solidFill>
                <a:latin typeface="Times New Roman" pitchFamily="18" charset="0"/>
                <a:ea typeface="黑体" pitchFamily="49" charset="-122"/>
                <a:cs typeface="Times New Roman" pitchFamily="18" charset="0"/>
              </a:rPr>
              <a:t>性能</a:t>
            </a:r>
            <a:endParaRPr lang="zh-CN" altLang="en-US" sz="2000" dirty="0">
              <a:solidFill>
                <a:srgbClr val="000000"/>
              </a:solidFill>
              <a:latin typeface="Times New Roman" pitchFamily="18" charset="0"/>
              <a:ea typeface="黑体" pitchFamily="49" charset="-122"/>
              <a:cs typeface="Times New Roman" pitchFamily="18" charset="0"/>
            </a:endParaRPr>
          </a:p>
        </p:txBody>
      </p:sp>
      <p:graphicFrame>
        <p:nvGraphicFramePr>
          <p:cNvPr id="10" name="表格 9"/>
          <p:cNvGraphicFramePr>
            <a:graphicFrameLocks noGrp="1"/>
          </p:cNvGraphicFramePr>
          <p:nvPr/>
        </p:nvGraphicFramePr>
        <p:xfrm>
          <a:off x="1231900" y="4657725"/>
          <a:ext cx="6765925" cy="1219200"/>
        </p:xfrm>
        <a:graphic>
          <a:graphicData uri="http://schemas.openxmlformats.org/drawingml/2006/table">
            <a:tbl>
              <a:tblPr firstRow="1" firstCol="1" bandRow="1"/>
              <a:tblGrid>
                <a:gridCol w="1289603"/>
                <a:gridCol w="1825125"/>
                <a:gridCol w="1825125"/>
                <a:gridCol w="1826072"/>
              </a:tblGrid>
              <a:tr h="0">
                <a:tc>
                  <a:txBody>
                    <a:bodyPr/>
                    <a:lstStyle/>
                    <a:p>
                      <a:pPr indent="127000" algn="just">
                        <a:spcAft>
                          <a:spcPts val="0"/>
                        </a:spcAft>
                      </a:pPr>
                      <a:r>
                        <a:rPr lang="en-US" sz="2000" b="1" dirty="0">
                          <a:solidFill>
                            <a:srgbClr val="000000"/>
                          </a:solidFill>
                          <a:effectLst/>
                          <a:latin typeface="Times New Roman"/>
                          <a:ea typeface="宋体"/>
                        </a:rPr>
                        <a:t> </a:t>
                      </a:r>
                      <a:endParaRPr lang="zh-CN" sz="2800" dirty="0">
                        <a:solidFill>
                          <a:srgbClr val="000000"/>
                        </a:solidFill>
                        <a:effectLst/>
                        <a:latin typeface="Times New Roman"/>
                        <a:ea typeface="宋体"/>
                      </a:endParaRPr>
                    </a:p>
                  </a:txBody>
                  <a:tcPr marL="68592" marR="685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000" b="1" dirty="0">
                          <a:solidFill>
                            <a:srgbClr val="000000"/>
                          </a:solidFill>
                          <a:effectLst/>
                          <a:latin typeface="Times New Roman"/>
                          <a:ea typeface="宋体"/>
                        </a:rPr>
                        <a:t>准确率（</a:t>
                      </a:r>
                      <a:r>
                        <a:rPr lang="en-US" sz="2000" b="1" dirty="0">
                          <a:solidFill>
                            <a:srgbClr val="000000"/>
                          </a:solidFill>
                          <a:effectLst/>
                          <a:latin typeface="宋体"/>
                          <a:ea typeface="宋体"/>
                        </a:rPr>
                        <a:t> </a:t>
                      </a:r>
                      <a:r>
                        <a:rPr lang="zh-CN" sz="2000" b="1" dirty="0">
                          <a:solidFill>
                            <a:srgbClr val="000000"/>
                          </a:solidFill>
                          <a:effectLst/>
                          <a:latin typeface="Times New Roman"/>
                          <a:ea typeface="宋体"/>
                        </a:rPr>
                        <a:t>）</a:t>
                      </a:r>
                      <a:endParaRPr lang="zh-CN" sz="2800" dirty="0">
                        <a:solidFill>
                          <a:srgbClr val="000000"/>
                        </a:solidFill>
                        <a:effectLst/>
                        <a:latin typeface="Times New Roman"/>
                        <a:ea typeface="宋体"/>
                      </a:endParaRPr>
                    </a:p>
                  </a:txBody>
                  <a:tcPr marL="68592" marR="685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000" b="1" dirty="0">
                          <a:solidFill>
                            <a:srgbClr val="000000"/>
                          </a:solidFill>
                          <a:effectLst/>
                          <a:latin typeface="Times New Roman"/>
                          <a:ea typeface="宋体"/>
                        </a:rPr>
                        <a:t>召回率（</a:t>
                      </a:r>
                      <a:r>
                        <a:rPr lang="en-US" sz="2000" b="1" dirty="0">
                          <a:solidFill>
                            <a:srgbClr val="000000"/>
                          </a:solidFill>
                          <a:effectLst/>
                          <a:latin typeface="宋体"/>
                          <a:ea typeface="宋体"/>
                        </a:rPr>
                        <a:t> </a:t>
                      </a:r>
                      <a:r>
                        <a:rPr lang="zh-CN" sz="2000" b="1" dirty="0" smtClean="0">
                          <a:solidFill>
                            <a:srgbClr val="000000"/>
                          </a:solidFill>
                          <a:effectLst/>
                          <a:latin typeface="Times New Roman"/>
                          <a:ea typeface="宋体"/>
                        </a:rPr>
                        <a:t>）</a:t>
                      </a:r>
                      <a:endParaRPr lang="zh-CN" sz="2800" dirty="0">
                        <a:solidFill>
                          <a:srgbClr val="000000"/>
                        </a:solidFill>
                        <a:effectLst/>
                        <a:latin typeface="Times New Roman"/>
                        <a:ea typeface="宋体"/>
                      </a:endParaRPr>
                    </a:p>
                  </a:txBody>
                  <a:tcPr marL="68592" marR="685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altLang="zh-CN" sz="2000" b="1" dirty="0" smtClean="0">
                          <a:solidFill>
                            <a:srgbClr val="000000"/>
                          </a:solidFill>
                          <a:effectLst/>
                          <a:latin typeface="Times New Roman"/>
                          <a:ea typeface="宋体"/>
                        </a:rPr>
                        <a:t>    </a:t>
                      </a:r>
                      <a:r>
                        <a:rPr lang="zh-CN" sz="2000" b="1" dirty="0" smtClean="0">
                          <a:solidFill>
                            <a:srgbClr val="000000"/>
                          </a:solidFill>
                          <a:effectLst/>
                          <a:latin typeface="Times New Roman"/>
                          <a:ea typeface="宋体"/>
                        </a:rPr>
                        <a:t>值</a:t>
                      </a:r>
                      <a:endParaRPr lang="zh-CN" sz="2800" dirty="0">
                        <a:solidFill>
                          <a:srgbClr val="000000"/>
                        </a:solidFill>
                        <a:effectLst/>
                        <a:latin typeface="Times New Roman"/>
                        <a:ea typeface="宋体"/>
                      </a:endParaRPr>
                    </a:p>
                  </a:txBody>
                  <a:tcPr marL="68592" marR="685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gn="just">
                        <a:spcAft>
                          <a:spcPts val="0"/>
                        </a:spcAft>
                      </a:pPr>
                      <a:r>
                        <a:rPr lang="zh-CN" sz="2000" b="1" dirty="0">
                          <a:solidFill>
                            <a:srgbClr val="000000"/>
                          </a:solidFill>
                          <a:effectLst/>
                          <a:latin typeface="Times New Roman"/>
                          <a:ea typeface="宋体"/>
                        </a:rPr>
                        <a:t>积极倾向</a:t>
                      </a:r>
                      <a:endParaRPr lang="zh-CN" sz="2800" dirty="0">
                        <a:solidFill>
                          <a:srgbClr val="000000"/>
                        </a:solidFill>
                        <a:effectLst/>
                        <a:latin typeface="Times New Roman"/>
                        <a:ea typeface="宋体"/>
                      </a:endParaRPr>
                    </a:p>
                  </a:txBody>
                  <a:tcPr marL="68592" marR="685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000" dirty="0">
                          <a:solidFill>
                            <a:srgbClr val="000000"/>
                          </a:solidFill>
                          <a:effectLst/>
                          <a:latin typeface="Times New Roman"/>
                          <a:ea typeface="宋体"/>
                        </a:rPr>
                        <a:t>70.91%</a:t>
                      </a:r>
                      <a:endParaRPr lang="zh-CN" sz="2800" dirty="0">
                        <a:solidFill>
                          <a:srgbClr val="000000"/>
                        </a:solidFill>
                        <a:effectLst/>
                        <a:latin typeface="Times New Roman"/>
                        <a:ea typeface="宋体"/>
                      </a:endParaRPr>
                    </a:p>
                  </a:txBody>
                  <a:tcPr marL="68592" marR="685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000">
                          <a:solidFill>
                            <a:srgbClr val="000000"/>
                          </a:solidFill>
                          <a:effectLst/>
                          <a:latin typeface="Times New Roman"/>
                          <a:ea typeface="宋体"/>
                        </a:rPr>
                        <a:t>87.83%</a:t>
                      </a:r>
                      <a:endParaRPr lang="zh-CN" sz="2800">
                        <a:solidFill>
                          <a:srgbClr val="000000"/>
                        </a:solidFill>
                        <a:effectLst/>
                        <a:latin typeface="Times New Roman"/>
                        <a:ea typeface="宋体"/>
                      </a:endParaRPr>
                    </a:p>
                  </a:txBody>
                  <a:tcPr marL="68592" marR="685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000">
                          <a:solidFill>
                            <a:srgbClr val="000000"/>
                          </a:solidFill>
                          <a:effectLst/>
                          <a:latin typeface="Times New Roman"/>
                          <a:ea typeface="宋体"/>
                        </a:rPr>
                        <a:t>78.47%</a:t>
                      </a:r>
                      <a:endParaRPr lang="zh-CN" sz="2800">
                        <a:solidFill>
                          <a:srgbClr val="000000"/>
                        </a:solidFill>
                        <a:effectLst/>
                        <a:latin typeface="Times New Roman"/>
                        <a:ea typeface="宋体"/>
                      </a:endParaRPr>
                    </a:p>
                  </a:txBody>
                  <a:tcPr marL="68592" marR="685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gn="just">
                        <a:spcAft>
                          <a:spcPts val="0"/>
                        </a:spcAft>
                      </a:pPr>
                      <a:r>
                        <a:rPr lang="zh-CN" sz="2000" b="1" dirty="0">
                          <a:solidFill>
                            <a:srgbClr val="000000"/>
                          </a:solidFill>
                          <a:effectLst/>
                          <a:latin typeface="Times New Roman"/>
                          <a:ea typeface="宋体"/>
                        </a:rPr>
                        <a:t>消极倾向</a:t>
                      </a:r>
                      <a:endParaRPr lang="zh-CN" sz="2800" dirty="0">
                        <a:solidFill>
                          <a:srgbClr val="000000"/>
                        </a:solidFill>
                        <a:effectLst/>
                        <a:latin typeface="Times New Roman"/>
                        <a:ea typeface="宋体"/>
                      </a:endParaRPr>
                    </a:p>
                  </a:txBody>
                  <a:tcPr marL="68592" marR="685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000">
                          <a:solidFill>
                            <a:srgbClr val="000000"/>
                          </a:solidFill>
                          <a:effectLst/>
                          <a:latin typeface="Times New Roman"/>
                          <a:ea typeface="宋体"/>
                        </a:rPr>
                        <a:t>52.30%</a:t>
                      </a:r>
                      <a:endParaRPr lang="zh-CN" sz="2800">
                        <a:solidFill>
                          <a:srgbClr val="000000"/>
                        </a:solidFill>
                        <a:effectLst/>
                        <a:latin typeface="Times New Roman"/>
                        <a:ea typeface="宋体"/>
                      </a:endParaRPr>
                    </a:p>
                  </a:txBody>
                  <a:tcPr marL="68592" marR="685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000" dirty="0">
                          <a:solidFill>
                            <a:srgbClr val="000000"/>
                          </a:solidFill>
                          <a:effectLst/>
                          <a:latin typeface="Times New Roman"/>
                          <a:ea typeface="宋体"/>
                        </a:rPr>
                        <a:t>87.36%</a:t>
                      </a:r>
                      <a:endParaRPr lang="zh-CN" sz="2800" dirty="0">
                        <a:solidFill>
                          <a:srgbClr val="000000"/>
                        </a:solidFill>
                        <a:effectLst/>
                        <a:latin typeface="Times New Roman"/>
                        <a:ea typeface="宋体"/>
                      </a:endParaRPr>
                    </a:p>
                  </a:txBody>
                  <a:tcPr marL="68592" marR="685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000" dirty="0">
                          <a:solidFill>
                            <a:srgbClr val="000000"/>
                          </a:solidFill>
                          <a:effectLst/>
                          <a:latin typeface="Times New Roman"/>
                          <a:ea typeface="宋体"/>
                        </a:rPr>
                        <a:t>65.43%</a:t>
                      </a:r>
                      <a:endParaRPr lang="zh-CN" sz="2800" dirty="0">
                        <a:solidFill>
                          <a:srgbClr val="000000"/>
                        </a:solidFill>
                        <a:effectLst/>
                        <a:latin typeface="Times New Roman"/>
                        <a:ea typeface="宋体"/>
                      </a:endParaRPr>
                    </a:p>
                  </a:txBody>
                  <a:tcPr marL="68592" marR="685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127000" algn="just">
                        <a:spcAft>
                          <a:spcPts val="0"/>
                        </a:spcAft>
                      </a:pPr>
                      <a:r>
                        <a:rPr lang="zh-CN" sz="2000" b="1" dirty="0">
                          <a:solidFill>
                            <a:srgbClr val="000000"/>
                          </a:solidFill>
                          <a:effectLst/>
                          <a:latin typeface="Times New Roman"/>
                          <a:ea typeface="宋体"/>
                        </a:rPr>
                        <a:t>总体性能</a:t>
                      </a:r>
                      <a:endParaRPr lang="zh-CN" sz="2800" dirty="0">
                        <a:solidFill>
                          <a:srgbClr val="000000"/>
                        </a:solidFill>
                        <a:effectLst/>
                        <a:latin typeface="Times New Roman"/>
                        <a:ea typeface="宋体"/>
                      </a:endParaRPr>
                    </a:p>
                  </a:txBody>
                  <a:tcPr marL="68592" marR="685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000" dirty="0">
                          <a:solidFill>
                            <a:srgbClr val="000000"/>
                          </a:solidFill>
                          <a:effectLst/>
                          <a:latin typeface="Times New Roman"/>
                          <a:ea typeface="宋体"/>
                        </a:rPr>
                        <a:t>60.75%</a:t>
                      </a:r>
                      <a:endParaRPr lang="zh-CN" sz="2800" dirty="0">
                        <a:solidFill>
                          <a:srgbClr val="000000"/>
                        </a:solidFill>
                        <a:effectLst/>
                        <a:latin typeface="Times New Roman"/>
                        <a:ea typeface="宋体"/>
                      </a:endParaRPr>
                    </a:p>
                  </a:txBody>
                  <a:tcPr marL="68592" marR="685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000" dirty="0">
                          <a:solidFill>
                            <a:srgbClr val="000000"/>
                          </a:solidFill>
                          <a:effectLst/>
                          <a:latin typeface="Times New Roman"/>
                          <a:ea typeface="宋体"/>
                        </a:rPr>
                        <a:t>87.61%</a:t>
                      </a:r>
                      <a:endParaRPr lang="zh-CN" sz="2800" dirty="0">
                        <a:solidFill>
                          <a:srgbClr val="000000"/>
                        </a:solidFill>
                        <a:effectLst/>
                        <a:latin typeface="Times New Roman"/>
                        <a:ea typeface="宋体"/>
                      </a:endParaRPr>
                    </a:p>
                  </a:txBody>
                  <a:tcPr marL="68592" marR="685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2000" dirty="0">
                          <a:solidFill>
                            <a:srgbClr val="000000"/>
                          </a:solidFill>
                          <a:effectLst/>
                          <a:latin typeface="Times New Roman"/>
                          <a:ea typeface="宋体"/>
                        </a:rPr>
                        <a:t>71.75%</a:t>
                      </a:r>
                      <a:endParaRPr lang="zh-CN" sz="2800" dirty="0">
                        <a:solidFill>
                          <a:srgbClr val="000000"/>
                        </a:solidFill>
                        <a:effectLst/>
                        <a:latin typeface="Times New Roman"/>
                        <a:ea typeface="宋体"/>
                      </a:endParaRPr>
                    </a:p>
                  </a:txBody>
                  <a:tcPr marL="68592" marR="685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1" name="对象 10"/>
          <p:cNvGraphicFramePr>
            <a:graphicFrameLocks noChangeAspect="1"/>
          </p:cNvGraphicFramePr>
          <p:nvPr/>
        </p:nvGraphicFramePr>
        <p:xfrm>
          <a:off x="3681413" y="4686300"/>
          <a:ext cx="360362" cy="287338"/>
        </p:xfrm>
        <a:graphic>
          <a:graphicData uri="http://schemas.openxmlformats.org/presentationml/2006/ole">
            <mc:AlternateContent xmlns:mc="http://schemas.openxmlformats.org/markup-compatibility/2006">
              <mc:Choice xmlns:v="urn:schemas-microsoft-com:vml" Requires="v">
                <p:oleObj spid="_x0000_s25788" name="Equation" r:id="rId5" imgW="164885" imgH="164885" progId="Equation.DSMT4">
                  <p:embed/>
                </p:oleObj>
              </mc:Choice>
              <mc:Fallback>
                <p:oleObj name="Equation" r:id="rId5" imgW="164885" imgH="164885" progId="Equation.DSMT4">
                  <p:embed/>
                  <p:pic>
                    <p:nvPicPr>
                      <p:cNvPr id="0" name="对象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1413" y="4686300"/>
                        <a:ext cx="360362"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nvGraphicFramePr>
        <p:xfrm>
          <a:off x="5508625" y="4673600"/>
          <a:ext cx="360363" cy="288925"/>
        </p:xfrm>
        <a:graphic>
          <a:graphicData uri="http://schemas.openxmlformats.org/presentationml/2006/ole">
            <mc:AlternateContent xmlns:mc="http://schemas.openxmlformats.org/markup-compatibility/2006">
              <mc:Choice xmlns:v="urn:schemas-microsoft-com:vml" Requires="v">
                <p:oleObj spid="_x0000_s25789" name="Equation" r:id="rId7" imgW="164814" imgH="177492" progId="Equation.DSMT4">
                  <p:embed/>
                </p:oleObj>
              </mc:Choice>
              <mc:Fallback>
                <p:oleObj name="Equation" r:id="rId7" imgW="164814" imgH="177492" progId="Equation.DSMT4">
                  <p:embed/>
                  <p:pic>
                    <p:nvPicPr>
                      <p:cNvPr id="0" name="对象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8625" y="4673600"/>
                        <a:ext cx="3603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p:cNvGraphicFramePr>
            <a:graphicFrameLocks noChangeAspect="1"/>
          </p:cNvGraphicFramePr>
          <p:nvPr/>
        </p:nvGraphicFramePr>
        <p:xfrm>
          <a:off x="6330950" y="4673600"/>
          <a:ext cx="431800" cy="288925"/>
        </p:xfrm>
        <a:graphic>
          <a:graphicData uri="http://schemas.openxmlformats.org/presentationml/2006/ole">
            <mc:AlternateContent xmlns:mc="http://schemas.openxmlformats.org/markup-compatibility/2006">
              <mc:Choice xmlns:v="urn:schemas-microsoft-com:vml" Requires="v">
                <p:oleObj spid="_x0000_s25790" name="Equation" r:id="rId9" imgW="177492" imgH="164814" progId="Equation.DSMT4">
                  <p:embed/>
                </p:oleObj>
              </mc:Choice>
              <mc:Fallback>
                <p:oleObj name="Equation" r:id="rId9" imgW="177492" imgH="164814" progId="Equation.DSMT4">
                  <p:embed/>
                  <p:pic>
                    <p:nvPicPr>
                      <p:cNvPr id="0" name="对象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0950" y="4673600"/>
                        <a:ext cx="4318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 name="内容占位符 2"/>
          <p:cNvSpPr txBox="1">
            <a:spLocks/>
          </p:cNvSpPr>
          <p:nvPr/>
        </p:nvSpPr>
        <p:spPr bwMode="gray">
          <a:xfrm>
            <a:off x="3709988" y="2414588"/>
            <a:ext cx="14239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pPr>
            <a:r>
              <a:rPr lang="zh-CN" altLang="en-US">
                <a:solidFill>
                  <a:srgbClr val="000000"/>
                </a:solidFill>
                <a:latin typeface="Times New Roman" pitchFamily="18" charset="0"/>
                <a:ea typeface="黑体" pitchFamily="49" charset="-122"/>
                <a:cs typeface="Times New Roman" pitchFamily="18" charset="0"/>
              </a:rPr>
              <a:t>标注词语数</a:t>
            </a:r>
          </a:p>
        </p:txBody>
      </p:sp>
      <p:sp>
        <p:nvSpPr>
          <p:cNvPr id="35" name="内容占位符 2"/>
          <p:cNvSpPr txBox="1">
            <a:spLocks/>
          </p:cNvSpPr>
          <p:nvPr/>
        </p:nvSpPr>
        <p:spPr bwMode="gray">
          <a:xfrm>
            <a:off x="3592513" y="4291013"/>
            <a:ext cx="16557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pPr>
            <a:r>
              <a:rPr lang="zh-CN" altLang="en-US">
                <a:solidFill>
                  <a:srgbClr val="000000"/>
                </a:solidFill>
                <a:latin typeface="Times New Roman" pitchFamily="18" charset="0"/>
                <a:ea typeface="黑体" pitchFamily="49" charset="-122"/>
                <a:cs typeface="Times New Roman" pitchFamily="18" charset="0"/>
              </a:rPr>
              <a:t>算法评测性能</a:t>
            </a:r>
          </a:p>
        </p:txBody>
      </p:sp>
    </p:spTree>
    <p:custDataLst>
      <p:tags r:id="rId2"/>
    </p:custDataLst>
  </p:cSld>
  <p:clrMapOvr>
    <a:masterClrMapping/>
  </p:clrMapOvr>
  <p:transition advTm="55153">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2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par>
                                <p:cTn id="17" presetID="2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8"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par>
                                <p:cTn id="26" presetID="22" presetClass="entr" presetSubtype="8"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4" grpId="0"/>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27"/>
          <p:cNvSpPr>
            <a:spLocks noChangeArrowheads="1"/>
          </p:cNvSpPr>
          <p:nvPr/>
        </p:nvSpPr>
        <p:spPr bwMode="auto">
          <a:xfrm>
            <a:off x="560388" y="623888"/>
            <a:ext cx="2038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00"/>
                </a:solidFill>
                <a:latin typeface="黑体" pitchFamily="49" charset="-122"/>
                <a:ea typeface="黑体" pitchFamily="49" charset="-122"/>
                <a:cs typeface="Ebrima" pitchFamily="2" charset="0"/>
              </a:rPr>
              <a:t>本文工作</a:t>
            </a:r>
          </a:p>
        </p:txBody>
      </p:sp>
      <p:sp>
        <p:nvSpPr>
          <p:cNvPr id="8" name="矩形 7"/>
          <p:cNvSpPr/>
          <p:nvPr/>
        </p:nvSpPr>
        <p:spPr bwMode="auto">
          <a:xfrm>
            <a:off x="323528" y="1232756"/>
            <a:ext cx="8280920" cy="36000"/>
          </a:xfrm>
          <a:prstGeom prst="rect">
            <a:avLst/>
          </a:prstGeom>
          <a:gradFill flip="none" rotWithShape="1">
            <a:gsLst>
              <a:gs pos="0">
                <a:schemeClr val="accent4">
                  <a:lumMod val="90000"/>
                  <a:lumOff val="10000"/>
                  <a:shade val="30000"/>
                  <a:satMod val="115000"/>
                </a:schemeClr>
              </a:gs>
              <a:gs pos="50000">
                <a:schemeClr val="accent4">
                  <a:lumMod val="90000"/>
                  <a:lumOff val="10000"/>
                  <a:shade val="67500"/>
                  <a:satMod val="115000"/>
                </a:schemeClr>
              </a:gs>
              <a:gs pos="100000">
                <a:schemeClr val="accent4">
                  <a:lumMod val="90000"/>
                  <a:lumOff val="10000"/>
                  <a:shade val="100000"/>
                  <a:satMod val="115000"/>
                </a:schemeClr>
              </a:gs>
            </a:gsLst>
            <a:lin ang="2700000" scaled="1"/>
            <a:tileRect/>
          </a:gra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a:lstStyle/>
          <a:p>
            <a:pPr algn="r">
              <a:defRPr/>
            </a:pPr>
            <a:endParaRPr lang="zh-CN" altLang="en-US">
              <a:latin typeface="Arial" charset="0"/>
              <a:ea typeface="+mn-ea"/>
            </a:endParaRPr>
          </a:p>
        </p:txBody>
      </p:sp>
      <p:sp>
        <p:nvSpPr>
          <p:cNvPr id="26628" name="矩形 3"/>
          <p:cNvSpPr>
            <a:spLocks noChangeArrowheads="1"/>
          </p:cNvSpPr>
          <p:nvPr/>
        </p:nvSpPr>
        <p:spPr bwMode="auto">
          <a:xfrm>
            <a:off x="2286000" y="2828925"/>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a:p>
        </p:txBody>
      </p:sp>
      <p:sp>
        <p:nvSpPr>
          <p:cNvPr id="11" name="内容占位符 2"/>
          <p:cNvSpPr txBox="1">
            <a:spLocks/>
          </p:cNvSpPr>
          <p:nvPr/>
        </p:nvSpPr>
        <p:spPr bwMode="gray">
          <a:xfrm>
            <a:off x="419100" y="1628775"/>
            <a:ext cx="5160963"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400">
                <a:solidFill>
                  <a:srgbClr val="000000"/>
                </a:solidFill>
                <a:latin typeface="黑体" pitchFamily="49" charset="-122"/>
                <a:ea typeface="黑体" pitchFamily="49" charset="-122"/>
              </a:rPr>
              <a:t>相关技术研究</a:t>
            </a:r>
          </a:p>
          <a:p>
            <a:pPr eaLnBrk="1" hangingPunct="1">
              <a:lnSpc>
                <a:spcPct val="120000"/>
              </a:lnSpc>
              <a:spcBef>
                <a:spcPct val="20000"/>
              </a:spcBef>
              <a:buFont typeface="Wingdings" pitchFamily="2" charset="2"/>
              <a:buChar char="Ø"/>
            </a:pPr>
            <a:r>
              <a:rPr lang="zh-CN" altLang="en-US" sz="2400">
                <a:solidFill>
                  <a:srgbClr val="000000"/>
                </a:solidFill>
                <a:latin typeface="黑体" pitchFamily="49" charset="-122"/>
                <a:ea typeface="黑体" pitchFamily="49" charset="-122"/>
              </a:rPr>
              <a:t>基于语义词典的情感词典构建</a:t>
            </a:r>
          </a:p>
          <a:p>
            <a:pPr eaLnBrk="1" hangingPunct="1">
              <a:lnSpc>
                <a:spcPct val="120000"/>
              </a:lnSpc>
              <a:spcBef>
                <a:spcPct val="20000"/>
              </a:spcBef>
              <a:buFont typeface="Wingdings" pitchFamily="2" charset="2"/>
              <a:buChar char="Ø"/>
            </a:pPr>
            <a:r>
              <a:rPr lang="zh-CN" altLang="en-US" sz="2400">
                <a:solidFill>
                  <a:srgbClr val="000000"/>
                </a:solidFill>
                <a:latin typeface="黑体" pitchFamily="49" charset="-122"/>
                <a:ea typeface="黑体" pitchFamily="49" charset="-122"/>
              </a:rPr>
              <a:t>基于语料资源的情感词典扩展</a:t>
            </a:r>
            <a:endParaRPr lang="en-US" altLang="zh-CN" sz="2400">
              <a:solidFill>
                <a:srgbClr val="000000"/>
              </a:solidFill>
              <a:latin typeface="黑体" pitchFamily="49" charset="-122"/>
              <a:ea typeface="黑体" pitchFamily="49" charset="-122"/>
            </a:endParaRPr>
          </a:p>
          <a:p>
            <a:pPr eaLnBrk="1" hangingPunct="1">
              <a:lnSpc>
                <a:spcPct val="120000"/>
              </a:lnSpc>
              <a:spcBef>
                <a:spcPct val="20000"/>
              </a:spcBef>
              <a:buFont typeface="Wingdings" pitchFamily="2" charset="2"/>
              <a:buChar char="Ø"/>
            </a:pPr>
            <a:r>
              <a:rPr lang="zh-CN" altLang="en-US" sz="2400">
                <a:solidFill>
                  <a:srgbClr val="000000"/>
                </a:solidFill>
                <a:latin typeface="黑体" pitchFamily="49" charset="-122"/>
                <a:ea typeface="黑体" pitchFamily="49" charset="-122"/>
              </a:rPr>
              <a:t>情感词典及其应用接口</a:t>
            </a:r>
          </a:p>
        </p:txBody>
      </p:sp>
      <p:pic>
        <p:nvPicPr>
          <p:cNvPr id="2663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392363"/>
            <a:ext cx="2954338" cy="300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5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3" y="4365625"/>
            <a:ext cx="516255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663" y="3490913"/>
            <a:ext cx="237807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advTm="39545">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mph" presetSubtype="2" fill="hold" nodeType="afterEffect">
                                  <p:stCondLst>
                                    <p:cond delay="0"/>
                                  </p:stCondLst>
                                  <p:childTnLst>
                                    <p:animClr clrSpc="rgb" dir="cw">
                                      <p:cBhvr override="childStyle">
                                        <p:cTn id="6" dur="500" fill="hold"/>
                                        <p:tgtEl>
                                          <p:spTgt spid="11">
                                            <p:txEl>
                                              <p:pRg st="2" end="2"/>
                                            </p:txEl>
                                          </p:spTgt>
                                        </p:tgtEl>
                                        <p:attrNameLst>
                                          <p:attrName>style.color</p:attrName>
                                        </p:attrNameLst>
                                      </p:cBhvr>
                                      <p:to>
                                        <a:srgbClr val="FF0000"/>
                                      </p:to>
                                    </p:animClr>
                                  </p:childTnLst>
                                </p:cTn>
                              </p:par>
                              <p:par>
                                <p:cTn id="7" presetID="53" presetClass="entr" presetSubtype="16" fill="hold" nodeType="withEffect">
                                  <p:stCondLst>
                                    <p:cond delay="250"/>
                                  </p:stCondLst>
                                  <p:childTnLst>
                                    <p:set>
                                      <p:cBhvr>
                                        <p:cTn id="8" dur="1" fill="hold">
                                          <p:stCondLst>
                                            <p:cond delay="0"/>
                                          </p:stCondLst>
                                        </p:cTn>
                                        <p:tgtEl>
                                          <p:spTgt spid="145410"/>
                                        </p:tgtEl>
                                        <p:attrNameLst>
                                          <p:attrName>style.visibility</p:attrName>
                                        </p:attrNameLst>
                                      </p:cBhvr>
                                      <p:to>
                                        <p:strVal val="visible"/>
                                      </p:to>
                                    </p:set>
                                    <p:anim calcmode="lin" valueType="num">
                                      <p:cBhvr>
                                        <p:cTn id="9" dur="1000" fill="hold"/>
                                        <p:tgtEl>
                                          <p:spTgt spid="145410"/>
                                        </p:tgtEl>
                                        <p:attrNameLst>
                                          <p:attrName>ppt_w</p:attrName>
                                        </p:attrNameLst>
                                      </p:cBhvr>
                                      <p:tavLst>
                                        <p:tav tm="0">
                                          <p:val>
                                            <p:fltVal val="0"/>
                                          </p:val>
                                        </p:tav>
                                        <p:tav tm="100000">
                                          <p:val>
                                            <p:strVal val="#ppt_w"/>
                                          </p:val>
                                        </p:tav>
                                      </p:tavLst>
                                    </p:anim>
                                    <p:anim calcmode="lin" valueType="num">
                                      <p:cBhvr>
                                        <p:cTn id="10" dur="1000" fill="hold"/>
                                        <p:tgtEl>
                                          <p:spTgt spid="145410"/>
                                        </p:tgtEl>
                                        <p:attrNameLst>
                                          <p:attrName>ppt_h</p:attrName>
                                        </p:attrNameLst>
                                      </p:cBhvr>
                                      <p:tavLst>
                                        <p:tav tm="0">
                                          <p:val>
                                            <p:fltVal val="0"/>
                                          </p:val>
                                        </p:tav>
                                        <p:tav tm="100000">
                                          <p:val>
                                            <p:strVal val="#ppt_h"/>
                                          </p:val>
                                        </p:tav>
                                      </p:tavLst>
                                    </p:anim>
                                    <p:animEffect transition="in" filter="fade">
                                      <p:cBhvr>
                                        <p:cTn id="11" dur="1000"/>
                                        <p:tgtEl>
                                          <p:spTgt spid="145410"/>
                                        </p:tgtEl>
                                      </p:cBhvr>
                                    </p:animEffect>
                                  </p:childTnLst>
                                </p:cTn>
                              </p:par>
                              <p:par>
                                <p:cTn id="12" presetID="6" presetClass="emph" presetSubtype="0" fill="hold" nodeType="withEffect">
                                  <p:stCondLst>
                                    <p:cond delay="0"/>
                                  </p:stCondLst>
                                  <p:childTnLst>
                                    <p:animScale>
                                      <p:cBhvr>
                                        <p:cTn id="13" dur="1000" fill="hold"/>
                                        <p:tgtEl>
                                          <p:spTgt spid="15"/>
                                        </p:tgtEl>
                                      </p:cBhvr>
                                      <p:by x="50000" y="50000"/>
                                    </p:animScale>
                                  </p:childTnLst>
                                </p:cTn>
                              </p:par>
                              <p:par>
                                <p:cTn id="14" presetID="42" presetClass="path" presetSubtype="0" accel="50000" decel="50000" fill="hold" nodeType="withEffect">
                                  <p:stCondLst>
                                    <p:cond delay="0"/>
                                  </p:stCondLst>
                                  <p:childTnLst>
                                    <p:animMotion origin="layout" path="M -2.22222E-6 -3.90379E-6 L -0.46857 0.12142 " pathEditMode="relative" rAng="0" ptsTypes="AA">
                                      <p:cBhvr>
                                        <p:cTn id="15" dur="1000" fill="hold"/>
                                        <p:tgtEl>
                                          <p:spTgt spid="15"/>
                                        </p:tgtEl>
                                        <p:attrNameLst>
                                          <p:attrName>ppt_x</p:attrName>
                                          <p:attrName>ppt_y</p:attrName>
                                        </p:attrNameLst>
                                      </p:cBhvr>
                                      <p:rCtr x="-23438" y="6059"/>
                                    </p:animMotion>
                                  </p:childTnLst>
                                </p:cTn>
                              </p:par>
                              <p:par>
                                <p:cTn id="16" presetID="10" presetClass="exit" presetSubtype="0" fill="hold" nodeType="withEffect">
                                  <p:stCondLst>
                                    <p:cond delay="0"/>
                                  </p:stCondLst>
                                  <p:childTnLst>
                                    <p:animEffect transition="out" filter="fade">
                                      <p:cBhvr>
                                        <p:cTn id="17" dur="750"/>
                                        <p:tgtEl>
                                          <p:spTgt spid="15"/>
                                        </p:tgtEl>
                                      </p:cBhvr>
                                    </p:animEffect>
                                    <p:set>
                                      <p:cBhvr>
                                        <p:cTn id="18" dur="1" fill="hold">
                                          <p:stCondLst>
                                            <p:cond delay="74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27"/>
          <p:cNvSpPr>
            <a:spLocks noChangeArrowheads="1"/>
          </p:cNvSpPr>
          <p:nvPr/>
        </p:nvSpPr>
        <p:spPr bwMode="auto">
          <a:xfrm>
            <a:off x="755576" y="1182320"/>
            <a:ext cx="24929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buFont typeface="Wingdings" pitchFamily="2" charset="2"/>
              <a:buChar char="Ø"/>
            </a:pPr>
            <a:r>
              <a:rPr lang="zh-CN" altLang="en-US" sz="2400" dirty="0">
                <a:solidFill>
                  <a:srgbClr val="000000"/>
                </a:solidFill>
                <a:latin typeface="黑体" pitchFamily="49" charset="-122"/>
                <a:ea typeface="黑体" pitchFamily="49" charset="-122"/>
              </a:rPr>
              <a:t>语言特征分析</a:t>
            </a:r>
          </a:p>
        </p:txBody>
      </p:sp>
      <p:pic>
        <p:nvPicPr>
          <p:cNvPr id="27653" name="Picture 3"/>
          <p:cNvPicPr>
            <a:picLocks noChangeAspect="1" noChangeArrowheads="1"/>
          </p:cNvPicPr>
          <p:nvPr/>
        </p:nvPicPr>
        <p:blipFill>
          <a:blip r:embed="rId3">
            <a:extLst>
              <a:ext uri="{28A0092B-C50C-407E-A947-70E740481C1C}">
                <a14:useLocalDpi xmlns:a14="http://schemas.microsoft.com/office/drawing/2010/main" val="0"/>
              </a:ext>
            </a:extLst>
          </a:blip>
          <a:srcRect b="21600"/>
          <a:stretch>
            <a:fillRect/>
          </a:stretch>
        </p:blipFill>
        <p:spPr bwMode="auto">
          <a:xfrm>
            <a:off x="0" y="-69850"/>
            <a:ext cx="4689475" cy="550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矩形 27"/>
          <p:cNvSpPr>
            <a:spLocks noChangeArrowheads="1"/>
          </p:cNvSpPr>
          <p:nvPr/>
        </p:nvSpPr>
        <p:spPr bwMode="auto">
          <a:xfrm>
            <a:off x="755576" y="1929500"/>
            <a:ext cx="24929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buFont typeface="Wingdings" pitchFamily="2" charset="2"/>
              <a:buChar char="Ø"/>
            </a:pPr>
            <a:r>
              <a:rPr lang="zh-CN" altLang="en-US" sz="2400" dirty="0">
                <a:solidFill>
                  <a:srgbClr val="000000"/>
                </a:solidFill>
                <a:latin typeface="黑体" pitchFamily="49" charset="-122"/>
                <a:ea typeface="黑体" pitchFamily="49" charset="-122"/>
              </a:rPr>
              <a:t>统计</a:t>
            </a:r>
            <a:r>
              <a:rPr lang="zh-CN" altLang="en-US" sz="2400" dirty="0" smtClean="0">
                <a:solidFill>
                  <a:srgbClr val="000000"/>
                </a:solidFill>
                <a:latin typeface="黑体" pitchFamily="49" charset="-122"/>
                <a:ea typeface="黑体" pitchFamily="49" charset="-122"/>
              </a:rPr>
              <a:t>特征</a:t>
            </a:r>
            <a:r>
              <a:rPr lang="zh-CN" altLang="en-US" sz="2400" dirty="0">
                <a:solidFill>
                  <a:srgbClr val="000000"/>
                </a:solidFill>
                <a:latin typeface="黑体" pitchFamily="49" charset="-122"/>
                <a:ea typeface="黑体" pitchFamily="49" charset="-122"/>
              </a:rPr>
              <a:t>分析</a:t>
            </a:r>
          </a:p>
        </p:txBody>
      </p:sp>
    </p:spTree>
  </p:cSld>
  <p:clrMapOvr>
    <a:masterClrMapping/>
  </p:clrMapOvr>
  <p:transition advTm="28441">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27"/>
          <p:cNvSpPr>
            <a:spLocks noChangeArrowheads="1"/>
          </p:cNvSpPr>
          <p:nvPr/>
        </p:nvSpPr>
        <p:spPr bwMode="auto">
          <a:xfrm>
            <a:off x="395288" y="731838"/>
            <a:ext cx="2041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solidFill>
                  <a:srgbClr val="000000"/>
                </a:solidFill>
                <a:latin typeface="黑体" pitchFamily="49" charset="-122"/>
                <a:ea typeface="黑体" pitchFamily="49" charset="-122"/>
              </a:rPr>
              <a:t>语言特征分析</a:t>
            </a:r>
          </a:p>
        </p:txBody>
      </p:sp>
      <p:sp>
        <p:nvSpPr>
          <p:cNvPr id="5" name="矩形 4"/>
          <p:cNvSpPr/>
          <p:nvPr/>
        </p:nvSpPr>
        <p:spPr bwMode="auto">
          <a:xfrm>
            <a:off x="323528" y="1232756"/>
            <a:ext cx="8280920" cy="36000"/>
          </a:xfrm>
          <a:prstGeom prst="rect">
            <a:avLst/>
          </a:prstGeom>
          <a:gradFill flip="none" rotWithShape="1">
            <a:gsLst>
              <a:gs pos="0">
                <a:schemeClr val="accent4">
                  <a:lumMod val="90000"/>
                  <a:lumOff val="10000"/>
                  <a:shade val="30000"/>
                  <a:satMod val="115000"/>
                </a:schemeClr>
              </a:gs>
              <a:gs pos="50000">
                <a:schemeClr val="accent4">
                  <a:lumMod val="90000"/>
                  <a:lumOff val="10000"/>
                  <a:shade val="67500"/>
                  <a:satMod val="115000"/>
                </a:schemeClr>
              </a:gs>
              <a:gs pos="100000">
                <a:schemeClr val="accent4">
                  <a:lumMod val="90000"/>
                  <a:lumOff val="10000"/>
                  <a:shade val="100000"/>
                  <a:satMod val="115000"/>
                </a:schemeClr>
              </a:gs>
            </a:gsLst>
            <a:lin ang="2700000" scaled="1"/>
            <a:tileRect/>
          </a:gra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a:lstStyle/>
          <a:p>
            <a:pPr algn="r">
              <a:defRPr/>
            </a:pPr>
            <a:endParaRPr lang="zh-CN" altLang="en-US">
              <a:latin typeface="Arial" charset="0"/>
              <a:ea typeface="+mn-ea"/>
            </a:endParaRPr>
          </a:p>
        </p:txBody>
      </p:sp>
      <p:pic>
        <p:nvPicPr>
          <p:cNvPr id="27653" name="Picture 3"/>
          <p:cNvPicPr>
            <a:picLocks noChangeAspect="1" noChangeArrowheads="1"/>
          </p:cNvPicPr>
          <p:nvPr/>
        </p:nvPicPr>
        <p:blipFill>
          <a:blip r:embed="rId3">
            <a:extLst>
              <a:ext uri="{28A0092B-C50C-407E-A947-70E740481C1C}">
                <a14:useLocalDpi xmlns:a14="http://schemas.microsoft.com/office/drawing/2010/main" val="0"/>
              </a:ext>
            </a:extLst>
          </a:blip>
          <a:srcRect b="21600"/>
          <a:stretch>
            <a:fillRect/>
          </a:stretch>
        </p:blipFill>
        <p:spPr bwMode="auto">
          <a:xfrm>
            <a:off x="0" y="-69850"/>
            <a:ext cx="4689475" cy="550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654" name="矩形 5"/>
          <p:cNvSpPr>
            <a:spLocks noChangeArrowheads="1"/>
          </p:cNvSpPr>
          <p:nvPr/>
        </p:nvSpPr>
        <p:spPr bwMode="auto">
          <a:xfrm>
            <a:off x="614363" y="1557338"/>
            <a:ext cx="7558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ctr">
              <a:buFont typeface="Wingdings" pitchFamily="2" charset="2"/>
              <a:buChar char="Ø"/>
            </a:pPr>
            <a:r>
              <a:rPr lang="zh-CN" altLang="en-US" sz="2000" dirty="0">
                <a:solidFill>
                  <a:srgbClr val="000000"/>
                </a:solidFill>
                <a:latin typeface="黑体" pitchFamily="49" charset="-122"/>
                <a:ea typeface="黑体" pitchFamily="49" charset="-122"/>
              </a:rPr>
              <a:t>语料中</a:t>
            </a:r>
            <a:r>
              <a:rPr lang="zh-CN" altLang="zh-CN" sz="2000" dirty="0">
                <a:solidFill>
                  <a:srgbClr val="000000"/>
                </a:solidFill>
                <a:latin typeface="黑体" pitchFamily="49" charset="-122"/>
                <a:ea typeface="黑体" pitchFamily="49" charset="-122"/>
              </a:rPr>
              <a:t>由连词连接的两个形容词的极性往往存在一定的</a:t>
            </a:r>
            <a:r>
              <a:rPr lang="zh-CN" altLang="zh-CN" sz="2000" dirty="0" smtClean="0">
                <a:solidFill>
                  <a:srgbClr val="000000"/>
                </a:solidFill>
                <a:latin typeface="黑体" pitchFamily="49" charset="-122"/>
                <a:ea typeface="黑体" pitchFamily="49" charset="-122"/>
              </a:rPr>
              <a:t>关联性</a:t>
            </a:r>
            <a:endParaRPr lang="zh-CN" altLang="en-US" sz="2000" dirty="0">
              <a:solidFill>
                <a:srgbClr val="000000"/>
              </a:solidFill>
              <a:latin typeface="黑体" pitchFamily="49" charset="-122"/>
              <a:ea typeface="黑体" pitchFamily="49" charset="-122"/>
            </a:endParaRPr>
          </a:p>
        </p:txBody>
      </p:sp>
      <p:sp>
        <p:nvSpPr>
          <p:cNvPr id="8" name="矩形 5"/>
          <p:cNvSpPr>
            <a:spLocks noChangeArrowheads="1"/>
          </p:cNvSpPr>
          <p:nvPr/>
        </p:nvSpPr>
        <p:spPr bwMode="auto">
          <a:xfrm>
            <a:off x="5330825" y="2276475"/>
            <a:ext cx="912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a:solidFill>
                  <a:srgbClr val="000000"/>
                </a:solidFill>
                <a:latin typeface="黑体" pitchFamily="49" charset="-122"/>
                <a:ea typeface="黑体" pitchFamily="49" charset="-122"/>
              </a:rPr>
              <a:t>并列</a:t>
            </a:r>
          </a:p>
        </p:txBody>
      </p:sp>
      <p:sp>
        <p:nvSpPr>
          <p:cNvPr id="13" name="矩形 5"/>
          <p:cNvSpPr>
            <a:spLocks noChangeArrowheads="1"/>
          </p:cNvSpPr>
          <p:nvPr/>
        </p:nvSpPr>
        <p:spPr bwMode="auto">
          <a:xfrm>
            <a:off x="2317750" y="2292350"/>
            <a:ext cx="2039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a:solidFill>
                  <a:srgbClr val="000000"/>
                </a:solidFill>
                <a:latin typeface="黑体" pitchFamily="49" charset="-122"/>
                <a:ea typeface="黑体" pitchFamily="49" charset="-122"/>
              </a:rPr>
              <a:t>大方 也 实惠</a:t>
            </a:r>
          </a:p>
        </p:txBody>
      </p:sp>
      <p:sp>
        <p:nvSpPr>
          <p:cNvPr id="15" name="矩形 5"/>
          <p:cNvSpPr>
            <a:spLocks noChangeArrowheads="1"/>
          </p:cNvSpPr>
          <p:nvPr/>
        </p:nvSpPr>
        <p:spPr bwMode="auto">
          <a:xfrm>
            <a:off x="1985963" y="4310063"/>
            <a:ext cx="2687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a:solidFill>
                  <a:srgbClr val="000000"/>
                </a:solidFill>
                <a:latin typeface="黑体" pitchFamily="49" charset="-122"/>
                <a:ea typeface="黑体" pitchFamily="49" charset="-122"/>
              </a:rPr>
              <a:t>虽然 舒适 但是 危险</a:t>
            </a:r>
          </a:p>
        </p:txBody>
      </p:sp>
      <p:sp>
        <p:nvSpPr>
          <p:cNvPr id="30" name="矩形 5"/>
          <p:cNvSpPr>
            <a:spLocks noChangeArrowheads="1"/>
          </p:cNvSpPr>
          <p:nvPr/>
        </p:nvSpPr>
        <p:spPr bwMode="auto">
          <a:xfrm>
            <a:off x="5287963" y="3302000"/>
            <a:ext cx="914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a:solidFill>
                  <a:srgbClr val="000000"/>
                </a:solidFill>
                <a:latin typeface="黑体" pitchFamily="49" charset="-122"/>
                <a:ea typeface="黑体" pitchFamily="49" charset="-122"/>
              </a:rPr>
              <a:t>递进</a:t>
            </a:r>
          </a:p>
        </p:txBody>
      </p:sp>
      <p:sp>
        <p:nvSpPr>
          <p:cNvPr id="63" name="矩形 5"/>
          <p:cNvSpPr>
            <a:spLocks noChangeArrowheads="1"/>
          </p:cNvSpPr>
          <p:nvPr/>
        </p:nvSpPr>
        <p:spPr bwMode="auto">
          <a:xfrm>
            <a:off x="1985963" y="3300413"/>
            <a:ext cx="2687637"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a:solidFill>
                  <a:srgbClr val="000000"/>
                </a:solidFill>
                <a:latin typeface="黑体" pitchFamily="49" charset="-122"/>
                <a:ea typeface="黑体" pitchFamily="49" charset="-122"/>
              </a:rPr>
              <a:t>不但 美观 而且 实用</a:t>
            </a:r>
          </a:p>
        </p:txBody>
      </p:sp>
      <p:sp>
        <p:nvSpPr>
          <p:cNvPr id="66" name="矩形 5"/>
          <p:cNvSpPr>
            <a:spLocks noChangeArrowheads="1"/>
          </p:cNvSpPr>
          <p:nvPr/>
        </p:nvSpPr>
        <p:spPr bwMode="auto">
          <a:xfrm>
            <a:off x="5287963" y="4321175"/>
            <a:ext cx="912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a:solidFill>
                  <a:srgbClr val="000000"/>
                </a:solidFill>
                <a:latin typeface="黑体" pitchFamily="49" charset="-122"/>
                <a:ea typeface="黑体" pitchFamily="49" charset="-122"/>
              </a:rPr>
              <a:t>转折</a:t>
            </a:r>
          </a:p>
        </p:txBody>
      </p:sp>
      <p:pic>
        <p:nvPicPr>
          <p:cNvPr id="276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8813" y="2562225"/>
            <a:ext cx="2809875"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0438" y="4598988"/>
            <a:ext cx="370046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1388" y="3579813"/>
            <a:ext cx="370046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884614"/>
      </p:ext>
    </p:extLst>
  </p:cSld>
  <p:clrMapOvr>
    <a:masterClrMapping/>
  </p:clrMapOvr>
  <p:transition advTm="28441">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par>
                          <p:cTn id="11" fill="hold" nodeType="afterGroup">
                            <p:stCondLst>
                              <p:cond delay="500"/>
                            </p:stCondLst>
                            <p:childTnLst>
                              <p:par>
                                <p:cTn id="12" presetID="22" presetClass="entr" presetSubtype="8" fill="hold" nodeType="afterEffect">
                                  <p:stCondLst>
                                    <p:cond delay="0"/>
                                  </p:stCondLst>
                                  <p:childTnLst>
                                    <p:set>
                                      <p:cBhvr>
                                        <p:cTn id="13" dur="1" fill="hold">
                                          <p:stCondLst>
                                            <p:cond delay="0"/>
                                          </p:stCondLst>
                                        </p:cTn>
                                        <p:tgtEl>
                                          <p:spTgt spid="27655"/>
                                        </p:tgtEl>
                                        <p:attrNameLst>
                                          <p:attrName>style.visibility</p:attrName>
                                        </p:attrNameLst>
                                      </p:cBhvr>
                                      <p:to>
                                        <p:strVal val="visible"/>
                                      </p:to>
                                    </p:set>
                                    <p:animEffect transition="in" filter="wipe(left)">
                                      <p:cBhvr>
                                        <p:cTn id="14" dur="500"/>
                                        <p:tgtEl>
                                          <p:spTgt spid="27655"/>
                                        </p:tgtEl>
                                      </p:cBhvr>
                                    </p:animEffect>
                                  </p:childTnLst>
                                </p:cTn>
                              </p:par>
                            </p:childTnLst>
                          </p:cTn>
                        </p:par>
                        <p:par>
                          <p:cTn id="15" fill="hold" nodeType="withGroup">
                            <p:stCondLst>
                              <p:cond delay="1000"/>
                            </p:stCondLst>
                            <p:childTnLst>
                              <p:par>
                                <p:cTn id="16" presetID="22" presetClass="entr" presetSubtype="8" fill="hold" grpId="0" nodeType="afterEffect">
                                  <p:stCondLst>
                                    <p:cond delay="2000"/>
                                  </p:stCondLst>
                                  <p:childTnLst>
                                    <p:set>
                                      <p:cBhvr>
                                        <p:cTn id="17" dur="1" fill="hold">
                                          <p:stCondLst>
                                            <p:cond delay="0"/>
                                          </p:stCondLst>
                                        </p:cTn>
                                        <p:tgtEl>
                                          <p:spTgt spid="63"/>
                                        </p:tgtEl>
                                        <p:attrNameLst>
                                          <p:attrName>style.visibility</p:attrName>
                                        </p:attrNameLst>
                                      </p:cBhvr>
                                      <p:to>
                                        <p:strVal val="visible"/>
                                      </p:to>
                                    </p:set>
                                    <p:animEffect transition="in" filter="wipe(left)">
                                      <p:cBhvr>
                                        <p:cTn id="18" dur="500"/>
                                        <p:tgtEl>
                                          <p:spTgt spid="63"/>
                                        </p:tgtEl>
                                      </p:cBhvr>
                                    </p:animEffect>
                                  </p:childTnLst>
                                </p:cTn>
                              </p:par>
                              <p:par>
                                <p:cTn id="19" presetID="22" presetClass="entr" presetSubtype="8" fill="hold" grpId="0" nodeType="withEffect">
                                  <p:stCondLst>
                                    <p:cond delay="200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childTnLst>
                          </p:cTn>
                        </p:par>
                        <p:par>
                          <p:cTn id="22" fill="hold" nodeType="afterGroup">
                            <p:stCondLst>
                              <p:cond delay="3500"/>
                            </p:stCondLst>
                            <p:childTnLst>
                              <p:par>
                                <p:cTn id="23" presetID="22" presetClass="entr" presetSubtype="8" fill="hold" nodeType="afterEffect">
                                  <p:stCondLst>
                                    <p:cond delay="0"/>
                                  </p:stCondLst>
                                  <p:childTnLst>
                                    <p:set>
                                      <p:cBhvr>
                                        <p:cTn id="24" dur="1" fill="hold">
                                          <p:stCondLst>
                                            <p:cond delay="0"/>
                                          </p:stCondLst>
                                        </p:cTn>
                                        <p:tgtEl>
                                          <p:spTgt spid="111619"/>
                                        </p:tgtEl>
                                        <p:attrNameLst>
                                          <p:attrName>style.visibility</p:attrName>
                                        </p:attrNameLst>
                                      </p:cBhvr>
                                      <p:to>
                                        <p:strVal val="visible"/>
                                      </p:to>
                                    </p:set>
                                    <p:animEffect transition="in" filter="wipe(left)">
                                      <p:cBhvr>
                                        <p:cTn id="25" dur="500"/>
                                        <p:tgtEl>
                                          <p:spTgt spid="111619"/>
                                        </p:tgtEl>
                                      </p:cBhvr>
                                    </p:animEffect>
                                  </p:childTnLst>
                                </p:cTn>
                              </p:par>
                            </p:childTnLst>
                          </p:cTn>
                        </p:par>
                        <p:par>
                          <p:cTn id="26" fill="hold" nodeType="withGroup">
                            <p:stCondLst>
                              <p:cond delay="4000"/>
                            </p:stCondLst>
                            <p:childTnLst>
                              <p:par>
                                <p:cTn id="27" presetID="22" presetClass="entr" presetSubtype="8" fill="hold" grpId="0" nodeType="afterEffect">
                                  <p:stCondLst>
                                    <p:cond delay="200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par>
                                <p:cTn id="30" presetID="22" presetClass="entr" presetSubtype="8" fill="hold" grpId="0" nodeType="withEffect">
                                  <p:stCondLst>
                                    <p:cond delay="2000"/>
                                  </p:stCondLst>
                                  <p:childTnLst>
                                    <p:set>
                                      <p:cBhvr>
                                        <p:cTn id="31" dur="1" fill="hold">
                                          <p:stCondLst>
                                            <p:cond delay="0"/>
                                          </p:stCondLst>
                                        </p:cTn>
                                        <p:tgtEl>
                                          <p:spTgt spid="66"/>
                                        </p:tgtEl>
                                        <p:attrNameLst>
                                          <p:attrName>style.visibility</p:attrName>
                                        </p:attrNameLst>
                                      </p:cBhvr>
                                      <p:to>
                                        <p:strVal val="visible"/>
                                      </p:to>
                                    </p:set>
                                    <p:animEffect transition="in" filter="wipe(left)">
                                      <p:cBhvr>
                                        <p:cTn id="32" dur="500"/>
                                        <p:tgtEl>
                                          <p:spTgt spid="66"/>
                                        </p:tgtEl>
                                      </p:cBhvr>
                                    </p:animEffect>
                                  </p:childTnLst>
                                </p:cTn>
                              </p:par>
                            </p:childTnLst>
                          </p:cTn>
                        </p:par>
                        <p:par>
                          <p:cTn id="33" fill="hold" nodeType="afterGroup">
                            <p:stCondLst>
                              <p:cond delay="6500"/>
                            </p:stCondLst>
                            <p:childTnLst>
                              <p:par>
                                <p:cTn id="34" presetID="22" presetClass="entr" presetSubtype="8" fill="hold" nodeType="afterEffect">
                                  <p:stCondLst>
                                    <p:cond delay="0"/>
                                  </p:stCondLst>
                                  <p:childTnLst>
                                    <p:set>
                                      <p:cBhvr>
                                        <p:cTn id="35" dur="1" fill="hold">
                                          <p:stCondLst>
                                            <p:cond delay="0"/>
                                          </p:stCondLst>
                                        </p:cTn>
                                        <p:tgtEl>
                                          <p:spTgt spid="111618"/>
                                        </p:tgtEl>
                                        <p:attrNameLst>
                                          <p:attrName>style.visibility</p:attrName>
                                        </p:attrNameLst>
                                      </p:cBhvr>
                                      <p:to>
                                        <p:strVal val="visible"/>
                                      </p:to>
                                    </p:set>
                                    <p:animEffect transition="in" filter="wipe(left)">
                                      <p:cBhvr>
                                        <p:cTn id="36" dur="500"/>
                                        <p:tgtEl>
                                          <p:spTgt spid="111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5" grpId="0"/>
      <p:bldP spid="30" grpId="0"/>
      <p:bldP spid="63" grpId="0"/>
      <p:bldP spid="6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0"/>
          <p:cNvGrpSpPr>
            <a:grpSpLocks/>
          </p:cNvGrpSpPr>
          <p:nvPr/>
        </p:nvGrpSpPr>
        <p:grpSpPr bwMode="auto">
          <a:xfrm>
            <a:off x="304800" y="2205038"/>
            <a:ext cx="2673350" cy="2671762"/>
            <a:chOff x="0" y="0"/>
            <a:chExt cx="1684" cy="1683"/>
          </a:xfrm>
        </p:grpSpPr>
        <p:sp>
          <p:nvSpPr>
            <p:cNvPr id="4" name="Oval 11"/>
            <p:cNvSpPr>
              <a:spLocks noChangeArrowheads="1"/>
            </p:cNvSpPr>
            <p:nvPr/>
          </p:nvSpPr>
          <p:spPr bwMode="auto">
            <a:xfrm>
              <a:off x="0" y="0"/>
              <a:ext cx="1684" cy="1683"/>
            </a:xfrm>
            <a:prstGeom prst="ellipse">
              <a:avLst/>
            </a:prstGeom>
            <a:gradFill rotWithShape="1">
              <a:gsLst>
                <a:gs pos="0">
                  <a:schemeClr val="folHlink"/>
                </a:gs>
                <a:gs pos="50000">
                  <a:srgbClr val="FFFFFF"/>
                </a:gs>
                <a:gs pos="100000">
                  <a:schemeClr val="folHlink"/>
                </a:gs>
              </a:gsLst>
              <a:lin ang="18900000" scaled="1"/>
            </a:gradFill>
            <a:ln w="9525">
              <a:noFill/>
              <a:round/>
              <a:headEnd/>
              <a:tailEnd/>
            </a:ln>
          </p:spPr>
          <p:txBody>
            <a:bodyPr wrap="none" anchor="ctr">
              <a:spAutoFit/>
            </a:bodyPr>
            <a:lstStyle/>
            <a:p>
              <a:pPr algn="r">
                <a:defRPr/>
              </a:pPr>
              <a:endParaRPr lang="zh-CN" altLang="en-US"/>
            </a:p>
          </p:txBody>
        </p:sp>
        <p:sp>
          <p:nvSpPr>
            <p:cNvPr id="5" name="Oval 12"/>
            <p:cNvSpPr>
              <a:spLocks noChangeArrowheads="1"/>
            </p:cNvSpPr>
            <p:nvPr/>
          </p:nvSpPr>
          <p:spPr bwMode="auto">
            <a:xfrm>
              <a:off x="111" y="109"/>
              <a:ext cx="1461" cy="1463"/>
            </a:xfrm>
            <a:prstGeom prst="ellipse">
              <a:avLst/>
            </a:prstGeom>
            <a:gradFill rotWithShape="1">
              <a:gsLst>
                <a:gs pos="0">
                  <a:schemeClr val="folHlink"/>
                </a:gs>
                <a:gs pos="50000">
                  <a:srgbClr val="31672A"/>
                </a:gs>
                <a:gs pos="100000">
                  <a:schemeClr val="folHlink"/>
                </a:gs>
              </a:gsLst>
              <a:lin ang="2700000" scaled="1"/>
            </a:gradFill>
            <a:ln w="9525">
              <a:noFill/>
              <a:round/>
              <a:headEnd/>
              <a:tailEnd/>
            </a:ln>
          </p:spPr>
          <p:txBody>
            <a:bodyPr anchor="ctr">
              <a:spAutoFit/>
            </a:bodyPr>
            <a:lstStyle/>
            <a:p>
              <a:pPr algn="r">
                <a:defRPr/>
              </a:pPr>
              <a:endParaRPr lang="zh-CN" altLang="en-US"/>
            </a:p>
          </p:txBody>
        </p:sp>
        <p:sp>
          <p:nvSpPr>
            <p:cNvPr id="6" name="Oval 13"/>
            <p:cNvSpPr>
              <a:spLocks noChangeArrowheads="1"/>
            </p:cNvSpPr>
            <p:nvPr/>
          </p:nvSpPr>
          <p:spPr bwMode="auto">
            <a:xfrm>
              <a:off x="118" y="117"/>
              <a:ext cx="1461" cy="1462"/>
            </a:xfrm>
            <a:prstGeom prst="ellipse">
              <a:avLst/>
            </a:prstGeom>
            <a:gradFill rotWithShape="1">
              <a:gsLst>
                <a:gs pos="0">
                  <a:srgbClr val="3A7932"/>
                </a:gs>
                <a:gs pos="100000">
                  <a:schemeClr val="fo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pPr algn="r"/>
              <a:endParaRPr lang="zh-CN" altLang="en-US"/>
            </a:p>
          </p:txBody>
        </p:sp>
        <p:sp>
          <p:nvSpPr>
            <p:cNvPr id="7" name="Oval 14"/>
            <p:cNvSpPr>
              <a:spLocks noChangeArrowheads="1"/>
            </p:cNvSpPr>
            <p:nvPr/>
          </p:nvSpPr>
          <p:spPr bwMode="auto">
            <a:xfrm>
              <a:off x="183" y="183"/>
              <a:ext cx="1317" cy="13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pPr algn="r"/>
              <a:endParaRPr lang="zh-CN" altLang="en-US"/>
            </a:p>
          </p:txBody>
        </p:sp>
        <p:sp>
          <p:nvSpPr>
            <p:cNvPr id="8" name="Oval 15"/>
            <p:cNvSpPr>
              <a:spLocks noChangeArrowheads="1"/>
            </p:cNvSpPr>
            <p:nvPr/>
          </p:nvSpPr>
          <p:spPr bwMode="auto">
            <a:xfrm>
              <a:off x="204" y="204"/>
              <a:ext cx="1276" cy="127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pPr algn="r"/>
              <a:endParaRPr lang="zh-CN" altLang="en-US"/>
            </a:p>
          </p:txBody>
        </p:sp>
        <p:sp>
          <p:nvSpPr>
            <p:cNvPr id="9" name="Oval 16"/>
            <p:cNvSpPr>
              <a:spLocks noChangeArrowheads="1"/>
            </p:cNvSpPr>
            <p:nvPr/>
          </p:nvSpPr>
          <p:spPr bwMode="auto">
            <a:xfrm>
              <a:off x="220" y="211"/>
              <a:ext cx="1246" cy="1246"/>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pPr algn="r"/>
              <a:endParaRPr lang="zh-CN" altLang="en-US"/>
            </a:p>
          </p:txBody>
        </p:sp>
        <p:sp>
          <p:nvSpPr>
            <p:cNvPr id="10" name="Oval 17"/>
            <p:cNvSpPr>
              <a:spLocks noChangeArrowheads="1"/>
            </p:cNvSpPr>
            <p:nvPr/>
          </p:nvSpPr>
          <p:spPr bwMode="auto">
            <a:xfrm>
              <a:off x="234" y="223"/>
              <a:ext cx="1184" cy="1164"/>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pPr algn="r"/>
              <a:endParaRPr lang="zh-CN" altLang="en-US"/>
            </a:p>
          </p:txBody>
        </p:sp>
        <p:sp>
          <p:nvSpPr>
            <p:cNvPr id="11" name="Oval 18"/>
            <p:cNvSpPr>
              <a:spLocks noChangeArrowheads="1"/>
            </p:cNvSpPr>
            <p:nvPr/>
          </p:nvSpPr>
          <p:spPr bwMode="auto">
            <a:xfrm>
              <a:off x="303" y="256"/>
              <a:ext cx="1053" cy="945"/>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pPr algn="r"/>
              <a:endParaRPr lang="zh-CN" altLang="en-US"/>
            </a:p>
          </p:txBody>
        </p:sp>
        <p:pic>
          <p:nvPicPr>
            <p:cNvPr id="12" name="Picture 19" descr="ma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 y="354"/>
              <a:ext cx="1011" cy="1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组合 60"/>
          <p:cNvGrpSpPr>
            <a:grpSpLocks/>
          </p:cNvGrpSpPr>
          <p:nvPr/>
        </p:nvGrpSpPr>
        <p:grpSpPr bwMode="auto">
          <a:xfrm>
            <a:off x="2368550" y="1825625"/>
            <a:ext cx="6089650" cy="612775"/>
            <a:chOff x="2368550" y="1825660"/>
            <a:chExt cx="6089650" cy="612740"/>
          </a:xfrm>
        </p:grpSpPr>
        <p:sp>
          <p:nvSpPr>
            <p:cNvPr id="14" name="Line 2"/>
            <p:cNvSpPr>
              <a:spLocks noChangeShapeType="1"/>
            </p:cNvSpPr>
            <p:nvPr/>
          </p:nvSpPr>
          <p:spPr bwMode="auto">
            <a:xfrm flipV="1">
              <a:off x="2368550" y="2057400"/>
              <a:ext cx="381000" cy="38100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4"/>
            <p:cNvSpPr>
              <a:spLocks noChangeShapeType="1"/>
            </p:cNvSpPr>
            <p:nvPr/>
          </p:nvSpPr>
          <p:spPr bwMode="auto">
            <a:xfrm>
              <a:off x="2749550" y="2057400"/>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AutoShape 20"/>
            <p:cNvSpPr>
              <a:spLocks noChangeArrowheads="1"/>
            </p:cNvSpPr>
            <p:nvPr/>
          </p:nvSpPr>
          <p:spPr bwMode="auto">
            <a:xfrm>
              <a:off x="3352800" y="1828835"/>
              <a:ext cx="5105400" cy="488922"/>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lgn="r"/>
              <a:endParaRPr lang="zh-CN" altLang="en-US"/>
            </a:p>
          </p:txBody>
        </p:sp>
        <p:sp>
          <p:nvSpPr>
            <p:cNvPr id="17" name="Rectangle 21"/>
            <p:cNvSpPr>
              <a:spLocks noChangeArrowheads="1"/>
            </p:cNvSpPr>
            <p:nvPr/>
          </p:nvSpPr>
          <p:spPr bwMode="auto">
            <a:xfrm>
              <a:off x="4743560" y="1825660"/>
              <a:ext cx="2348720" cy="52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514350" indent="-514350" algn="r"/>
              <a:r>
                <a:rPr lang="zh-CN" altLang="en-US" sz="2800" b="1">
                  <a:solidFill>
                    <a:srgbClr val="000000"/>
                  </a:solidFill>
                  <a:latin typeface="黑体" pitchFamily="49" charset="-122"/>
                  <a:ea typeface="黑体" pitchFamily="49" charset="-122"/>
                </a:rPr>
                <a:t>课题研究背景</a:t>
              </a:r>
            </a:p>
          </p:txBody>
        </p:sp>
        <p:sp>
          <p:nvSpPr>
            <p:cNvPr id="18" name="Oval 26"/>
            <p:cNvSpPr>
              <a:spLocks noChangeArrowheads="1"/>
            </p:cNvSpPr>
            <p:nvPr/>
          </p:nvSpPr>
          <p:spPr bwMode="auto">
            <a:xfrm>
              <a:off x="3263900" y="1946303"/>
              <a:ext cx="228600" cy="228587"/>
            </a:xfrm>
            <a:prstGeom prst="ellipse">
              <a:avLst/>
            </a:prstGeom>
            <a:gradFill rotWithShape="1">
              <a:gsLst>
                <a:gs pos="0">
                  <a:srgbClr val="E96E29"/>
                </a:gs>
                <a:gs pos="100000">
                  <a:srgbClr val="9B491B"/>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lgn="r"/>
              <a:endParaRPr lang="zh-CN" altLang="en-US"/>
            </a:p>
          </p:txBody>
        </p:sp>
      </p:grpSp>
      <p:grpSp>
        <p:nvGrpSpPr>
          <p:cNvPr id="19" name="组合 61"/>
          <p:cNvGrpSpPr>
            <a:grpSpLocks/>
          </p:cNvGrpSpPr>
          <p:nvPr/>
        </p:nvGrpSpPr>
        <p:grpSpPr bwMode="auto">
          <a:xfrm>
            <a:off x="2673350" y="2849563"/>
            <a:ext cx="5784850" cy="523875"/>
            <a:chOff x="2673350" y="2849849"/>
            <a:chExt cx="5784850" cy="522828"/>
          </a:xfrm>
        </p:grpSpPr>
        <p:sp>
          <p:nvSpPr>
            <p:cNvPr id="20" name="Line 6"/>
            <p:cNvSpPr>
              <a:spLocks noChangeShapeType="1"/>
            </p:cNvSpPr>
            <p:nvPr/>
          </p:nvSpPr>
          <p:spPr bwMode="auto">
            <a:xfrm flipV="1">
              <a:off x="2673350" y="3120108"/>
              <a:ext cx="6858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AutoShape 22"/>
            <p:cNvSpPr>
              <a:spLocks noChangeArrowheads="1"/>
            </p:cNvSpPr>
            <p:nvPr/>
          </p:nvSpPr>
          <p:spPr bwMode="auto">
            <a:xfrm>
              <a:off x="3352800" y="2878808"/>
              <a:ext cx="5105400" cy="488584"/>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lgn="r"/>
              <a:endParaRPr lang="zh-CN" altLang="en-US"/>
            </a:p>
          </p:txBody>
        </p:sp>
        <p:sp>
          <p:nvSpPr>
            <p:cNvPr id="22" name="Rectangle 23"/>
            <p:cNvSpPr>
              <a:spLocks noChangeArrowheads="1"/>
            </p:cNvSpPr>
            <p:nvPr/>
          </p:nvSpPr>
          <p:spPr bwMode="auto">
            <a:xfrm>
              <a:off x="4743560" y="2849849"/>
              <a:ext cx="2348720" cy="522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514350" indent="-514350" algn="r" eaLnBrk="0" hangingPunct="0"/>
              <a:r>
                <a:rPr lang="zh-CN" altLang="en-US" sz="2800" b="1">
                  <a:solidFill>
                    <a:srgbClr val="000000"/>
                  </a:solidFill>
                  <a:latin typeface="黑体" pitchFamily="49" charset="-122"/>
                  <a:ea typeface="黑体" pitchFamily="49" charset="-122"/>
                </a:rPr>
                <a:t>本文研究思路</a:t>
              </a:r>
            </a:p>
          </p:txBody>
        </p:sp>
        <p:sp>
          <p:nvSpPr>
            <p:cNvPr id="23" name="Oval 27"/>
            <p:cNvSpPr>
              <a:spLocks noChangeArrowheads="1"/>
            </p:cNvSpPr>
            <p:nvPr/>
          </p:nvSpPr>
          <p:spPr bwMode="auto">
            <a:xfrm>
              <a:off x="3276600" y="3012058"/>
              <a:ext cx="228600" cy="228429"/>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lgn="r"/>
              <a:endParaRPr lang="zh-CN" altLang="en-US"/>
            </a:p>
          </p:txBody>
        </p:sp>
      </p:grpSp>
      <p:grpSp>
        <p:nvGrpSpPr>
          <p:cNvPr id="24" name="组合 62"/>
          <p:cNvGrpSpPr>
            <a:grpSpLocks/>
          </p:cNvGrpSpPr>
          <p:nvPr/>
        </p:nvGrpSpPr>
        <p:grpSpPr bwMode="auto">
          <a:xfrm>
            <a:off x="2673350" y="3832225"/>
            <a:ext cx="5784850" cy="523875"/>
            <a:chOff x="2673350" y="3832370"/>
            <a:chExt cx="5784850" cy="523499"/>
          </a:xfrm>
        </p:grpSpPr>
        <p:sp>
          <p:nvSpPr>
            <p:cNvPr id="25" name="Line 8"/>
            <p:cNvSpPr>
              <a:spLocks noChangeShapeType="1"/>
            </p:cNvSpPr>
            <p:nvPr/>
          </p:nvSpPr>
          <p:spPr bwMode="auto">
            <a:xfrm flipV="1">
              <a:off x="2673350" y="4074798"/>
              <a:ext cx="6858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AutoShape 29"/>
            <p:cNvSpPr>
              <a:spLocks noChangeArrowheads="1"/>
            </p:cNvSpPr>
            <p:nvPr/>
          </p:nvSpPr>
          <p:spPr bwMode="auto">
            <a:xfrm>
              <a:off x="3352800" y="3860486"/>
              <a:ext cx="5105400" cy="488233"/>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lgn="r"/>
              <a:endParaRPr lang="zh-CN" altLang="en-US"/>
            </a:p>
          </p:txBody>
        </p:sp>
        <p:sp>
          <p:nvSpPr>
            <p:cNvPr id="27" name="Rectangle 30"/>
            <p:cNvSpPr>
              <a:spLocks noChangeArrowheads="1"/>
            </p:cNvSpPr>
            <p:nvPr/>
          </p:nvSpPr>
          <p:spPr bwMode="auto">
            <a:xfrm>
              <a:off x="5076056" y="3832370"/>
              <a:ext cx="1627369" cy="523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514350" indent="-514350" algn="r" eaLnBrk="0" hangingPunct="0"/>
              <a:r>
                <a:rPr lang="zh-CN" altLang="en-US" sz="2800" b="1">
                  <a:solidFill>
                    <a:srgbClr val="000000"/>
                  </a:solidFill>
                  <a:latin typeface="黑体" pitchFamily="49" charset="-122"/>
                  <a:ea typeface="黑体" pitchFamily="49" charset="-122"/>
                </a:rPr>
                <a:t>本文工作</a:t>
              </a:r>
            </a:p>
          </p:txBody>
        </p:sp>
        <p:sp>
          <p:nvSpPr>
            <p:cNvPr id="28" name="Oval 31"/>
            <p:cNvSpPr>
              <a:spLocks noChangeArrowheads="1"/>
            </p:cNvSpPr>
            <p:nvPr/>
          </p:nvSpPr>
          <p:spPr bwMode="auto">
            <a:xfrm>
              <a:off x="3263900" y="3998845"/>
              <a:ext cx="228600" cy="229008"/>
            </a:xfrm>
            <a:prstGeom prst="ellipse">
              <a:avLst/>
            </a:prstGeom>
            <a:gradFill rotWithShape="1">
              <a:gsLst>
                <a:gs pos="0">
                  <a:srgbClr val="E96E29"/>
                </a:gs>
                <a:gs pos="100000">
                  <a:srgbClr val="9B491B"/>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lgn="r"/>
              <a:endParaRPr lang="zh-CN" altLang="en-US"/>
            </a:p>
          </p:txBody>
        </p:sp>
      </p:grpSp>
      <p:grpSp>
        <p:nvGrpSpPr>
          <p:cNvPr id="29" name="组合 63"/>
          <p:cNvGrpSpPr>
            <a:grpSpLocks/>
          </p:cNvGrpSpPr>
          <p:nvPr/>
        </p:nvGrpSpPr>
        <p:grpSpPr bwMode="auto">
          <a:xfrm>
            <a:off x="2292350" y="4724400"/>
            <a:ext cx="6165850" cy="623888"/>
            <a:chOff x="2292350" y="4724400"/>
            <a:chExt cx="6165850" cy="622977"/>
          </a:xfrm>
        </p:grpSpPr>
        <p:sp>
          <p:nvSpPr>
            <p:cNvPr id="30" name="Line 3"/>
            <p:cNvSpPr>
              <a:spLocks noChangeShapeType="1"/>
            </p:cNvSpPr>
            <p:nvPr/>
          </p:nvSpPr>
          <p:spPr bwMode="auto">
            <a:xfrm>
              <a:off x="2292350" y="4724400"/>
              <a:ext cx="457200" cy="30480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5"/>
            <p:cNvSpPr>
              <a:spLocks noChangeShapeType="1"/>
            </p:cNvSpPr>
            <p:nvPr/>
          </p:nvSpPr>
          <p:spPr bwMode="auto">
            <a:xfrm>
              <a:off x="2749550" y="5029200"/>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AutoShape 32"/>
            <p:cNvSpPr>
              <a:spLocks noChangeArrowheads="1"/>
            </p:cNvSpPr>
            <p:nvPr/>
          </p:nvSpPr>
          <p:spPr bwMode="auto">
            <a:xfrm>
              <a:off x="3352800" y="4841761"/>
              <a:ext cx="5105400" cy="488476"/>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lgn="r"/>
              <a:endParaRPr lang="zh-CN" altLang="en-US"/>
            </a:p>
          </p:txBody>
        </p:sp>
        <p:sp>
          <p:nvSpPr>
            <p:cNvPr id="33" name="Rectangle 33"/>
            <p:cNvSpPr>
              <a:spLocks noChangeArrowheads="1"/>
            </p:cNvSpPr>
            <p:nvPr/>
          </p:nvSpPr>
          <p:spPr bwMode="auto">
            <a:xfrm>
              <a:off x="4860032" y="4825056"/>
              <a:ext cx="1988045" cy="522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514350" indent="-514350" algn="r" eaLnBrk="0" hangingPunct="0"/>
              <a:r>
                <a:rPr lang="zh-CN" altLang="en-US" sz="2800" b="1">
                  <a:solidFill>
                    <a:srgbClr val="000000"/>
                  </a:solidFill>
                  <a:latin typeface="黑体" pitchFamily="49" charset="-122"/>
                  <a:ea typeface="黑体" pitchFamily="49" charset="-122"/>
                </a:rPr>
                <a:t>总结与展望</a:t>
              </a:r>
            </a:p>
          </p:txBody>
        </p:sp>
        <p:sp>
          <p:nvSpPr>
            <p:cNvPr id="34" name="Oval 34"/>
            <p:cNvSpPr>
              <a:spLocks noChangeArrowheads="1"/>
            </p:cNvSpPr>
            <p:nvPr/>
          </p:nvSpPr>
          <p:spPr bwMode="auto">
            <a:xfrm>
              <a:off x="3276600" y="4974982"/>
              <a:ext cx="228600" cy="228379"/>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lgn="r"/>
              <a:endParaRPr lang="zh-CN" altLang="en-US"/>
            </a:p>
          </p:txBody>
        </p:sp>
      </p:grpSp>
    </p:spTree>
    <p:extLst>
      <p:ext uri="{BB962C8B-B14F-4D97-AF65-F5344CB8AC3E}">
        <p14:creationId xmlns:p14="http://schemas.microsoft.com/office/powerpoint/2010/main" val="4226370958"/>
      </p:ext>
    </p:extLst>
  </p:cSld>
  <p:clrMapOvr>
    <a:masterClrMapping/>
  </p:clrMapOvr>
  <p:transition advTm="2548">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27"/>
          <p:cNvSpPr>
            <a:spLocks noChangeArrowheads="1"/>
          </p:cNvSpPr>
          <p:nvPr/>
        </p:nvSpPr>
        <p:spPr bwMode="auto">
          <a:xfrm>
            <a:off x="395288" y="731838"/>
            <a:ext cx="2041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solidFill>
                  <a:srgbClr val="000000"/>
                </a:solidFill>
                <a:latin typeface="黑体" pitchFamily="49" charset="-122"/>
                <a:ea typeface="黑体" pitchFamily="49" charset="-122"/>
              </a:rPr>
              <a:t>统计特征分析</a:t>
            </a:r>
          </a:p>
        </p:txBody>
      </p:sp>
      <p:sp>
        <p:nvSpPr>
          <p:cNvPr id="5" name="矩形 4"/>
          <p:cNvSpPr/>
          <p:nvPr/>
        </p:nvSpPr>
        <p:spPr bwMode="auto">
          <a:xfrm>
            <a:off x="323528" y="1232756"/>
            <a:ext cx="8280920" cy="36000"/>
          </a:xfrm>
          <a:prstGeom prst="rect">
            <a:avLst/>
          </a:prstGeom>
          <a:gradFill flip="none" rotWithShape="1">
            <a:gsLst>
              <a:gs pos="0">
                <a:schemeClr val="accent4">
                  <a:lumMod val="90000"/>
                  <a:lumOff val="10000"/>
                  <a:shade val="30000"/>
                  <a:satMod val="115000"/>
                </a:schemeClr>
              </a:gs>
              <a:gs pos="50000">
                <a:schemeClr val="accent4">
                  <a:lumMod val="90000"/>
                  <a:lumOff val="10000"/>
                  <a:shade val="67500"/>
                  <a:satMod val="115000"/>
                </a:schemeClr>
              </a:gs>
              <a:gs pos="100000">
                <a:schemeClr val="accent4">
                  <a:lumMod val="90000"/>
                  <a:lumOff val="10000"/>
                  <a:shade val="100000"/>
                  <a:satMod val="115000"/>
                </a:schemeClr>
              </a:gs>
            </a:gsLst>
            <a:lin ang="2700000" scaled="1"/>
            <a:tileRect/>
          </a:gra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a:lstStyle/>
          <a:p>
            <a:pPr algn="r">
              <a:defRPr/>
            </a:pPr>
            <a:endParaRPr lang="zh-CN" altLang="en-US">
              <a:latin typeface="Arial" charset="0"/>
              <a:ea typeface="+mn-ea"/>
            </a:endParaRPr>
          </a:p>
        </p:txBody>
      </p:sp>
      <p:pic>
        <p:nvPicPr>
          <p:cNvPr id="28677" name="Picture 3"/>
          <p:cNvPicPr>
            <a:picLocks noChangeAspect="1" noChangeArrowheads="1"/>
          </p:cNvPicPr>
          <p:nvPr/>
        </p:nvPicPr>
        <p:blipFill>
          <a:blip r:embed="rId5">
            <a:extLst>
              <a:ext uri="{28A0092B-C50C-407E-A947-70E740481C1C}">
                <a14:useLocalDpi xmlns:a14="http://schemas.microsoft.com/office/drawing/2010/main" val="0"/>
              </a:ext>
            </a:extLst>
          </a:blip>
          <a:srcRect b="21600"/>
          <a:stretch>
            <a:fillRect/>
          </a:stretch>
        </p:blipFill>
        <p:spPr bwMode="auto">
          <a:xfrm>
            <a:off x="0" y="-69850"/>
            <a:ext cx="4689475" cy="550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78" name="矩形 5"/>
          <p:cNvSpPr>
            <a:spLocks noChangeArrowheads="1"/>
          </p:cNvSpPr>
          <p:nvPr/>
        </p:nvSpPr>
        <p:spPr bwMode="auto">
          <a:xfrm>
            <a:off x="614363" y="1557338"/>
            <a:ext cx="7558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Wingdings" pitchFamily="2" charset="2"/>
              <a:buChar char="Ø"/>
            </a:pPr>
            <a:r>
              <a:rPr lang="zh-CN" altLang="en-US" sz="2000" dirty="0">
                <a:solidFill>
                  <a:srgbClr val="000000"/>
                </a:solidFill>
                <a:latin typeface="黑体" pitchFamily="49" charset="-122"/>
                <a:ea typeface="黑体" pitchFamily="49" charset="-122"/>
              </a:rPr>
              <a:t>词语的上下文是知识获取和问题求解过程中最为重要的资源</a:t>
            </a:r>
          </a:p>
        </p:txBody>
      </p:sp>
      <p:sp>
        <p:nvSpPr>
          <p:cNvPr id="2867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80" name="Rectangle 3"/>
          <p:cNvSpPr>
            <a:spLocks noChangeArrowheads="1"/>
          </p:cNvSpPr>
          <p:nvPr/>
        </p:nvSpPr>
        <p:spPr bwMode="auto">
          <a:xfrm>
            <a:off x="0" y="228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81" name="矩形 5"/>
          <p:cNvSpPr>
            <a:spLocks noChangeArrowheads="1"/>
          </p:cNvSpPr>
          <p:nvPr/>
        </p:nvSpPr>
        <p:spPr bwMode="auto">
          <a:xfrm>
            <a:off x="614363" y="2348880"/>
            <a:ext cx="42691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000000"/>
                </a:solidFill>
                <a:ea typeface="黑体" pitchFamily="49" charset="-122"/>
                <a:cs typeface="Arial" pitchFamily="34" charset="0"/>
              </a:rPr>
              <a:t>比较</a:t>
            </a:r>
            <a:r>
              <a:rPr lang="en-US" altLang="zh-CN" sz="2000" dirty="0">
                <a:solidFill>
                  <a:srgbClr val="000000"/>
                </a:solidFill>
                <a:ea typeface="黑体" pitchFamily="49" charset="-122"/>
                <a:cs typeface="Arial" pitchFamily="34" charset="0"/>
              </a:rPr>
              <a:t>/d </a:t>
            </a:r>
            <a:r>
              <a:rPr lang="zh-CN" altLang="en-US" sz="2000" dirty="0">
                <a:solidFill>
                  <a:srgbClr val="000000"/>
                </a:solidFill>
                <a:ea typeface="黑体" pitchFamily="49" charset="-122"/>
                <a:cs typeface="Arial" pitchFamily="34" charset="0"/>
              </a:rPr>
              <a:t>客观</a:t>
            </a:r>
            <a:r>
              <a:rPr lang="en-US" altLang="zh-CN" sz="2000" dirty="0">
                <a:solidFill>
                  <a:srgbClr val="000000"/>
                </a:solidFill>
                <a:ea typeface="黑体" pitchFamily="49" charset="-122"/>
                <a:cs typeface="Arial" pitchFamily="34" charset="0"/>
              </a:rPr>
              <a:t>/a </a:t>
            </a:r>
            <a:r>
              <a:rPr lang="zh-CN" altLang="en-US" sz="2000" dirty="0">
                <a:solidFill>
                  <a:srgbClr val="FF0000"/>
                </a:solidFill>
                <a:ea typeface="黑体" pitchFamily="49" charset="-122"/>
                <a:cs typeface="Arial" pitchFamily="34" charset="0"/>
              </a:rPr>
              <a:t>真实</a:t>
            </a:r>
            <a:r>
              <a:rPr lang="en-US" altLang="zh-CN" sz="2000" dirty="0">
                <a:solidFill>
                  <a:srgbClr val="000000"/>
                </a:solidFill>
                <a:ea typeface="黑体" pitchFamily="49" charset="-122"/>
                <a:cs typeface="Arial" pitchFamily="34" charset="0"/>
              </a:rPr>
              <a:t>/a </a:t>
            </a:r>
            <a:r>
              <a:rPr lang="zh-CN" altLang="en-US" sz="2000" dirty="0">
                <a:solidFill>
                  <a:srgbClr val="000000"/>
                </a:solidFill>
                <a:ea typeface="黑体" pitchFamily="49" charset="-122"/>
                <a:cs typeface="Arial" pitchFamily="34" charset="0"/>
              </a:rPr>
              <a:t>的</a:t>
            </a:r>
            <a:r>
              <a:rPr lang="en-US" altLang="zh-CN" sz="2000" dirty="0">
                <a:solidFill>
                  <a:srgbClr val="000000"/>
                </a:solidFill>
                <a:ea typeface="黑体" pitchFamily="49" charset="-122"/>
                <a:cs typeface="Arial" pitchFamily="34" charset="0"/>
              </a:rPr>
              <a:t>/ude1 </a:t>
            </a:r>
            <a:r>
              <a:rPr lang="zh-CN" altLang="en-US" sz="2000" dirty="0">
                <a:solidFill>
                  <a:srgbClr val="000000"/>
                </a:solidFill>
                <a:ea typeface="黑体" pitchFamily="49" charset="-122"/>
                <a:cs typeface="Arial" pitchFamily="34" charset="0"/>
              </a:rPr>
              <a:t>角度</a:t>
            </a:r>
            <a:r>
              <a:rPr lang="en-US" altLang="zh-CN" sz="2000" dirty="0">
                <a:solidFill>
                  <a:srgbClr val="000000"/>
                </a:solidFill>
                <a:ea typeface="黑体" pitchFamily="49" charset="-122"/>
                <a:cs typeface="Arial" pitchFamily="34" charset="0"/>
              </a:rPr>
              <a:t>/n</a:t>
            </a:r>
            <a:endParaRPr lang="zh-CN" altLang="en-US" sz="2000" dirty="0">
              <a:solidFill>
                <a:srgbClr val="000000"/>
              </a:solidFill>
              <a:ea typeface="黑体" pitchFamily="49" charset="-122"/>
              <a:cs typeface="Arial" pitchFamily="34" charset="0"/>
            </a:endParaRPr>
          </a:p>
        </p:txBody>
      </p:sp>
      <p:sp>
        <p:nvSpPr>
          <p:cNvPr id="28682" name="矩形 6"/>
          <p:cNvSpPr>
            <a:spLocks noChangeArrowheads="1"/>
          </p:cNvSpPr>
          <p:nvPr/>
        </p:nvSpPr>
        <p:spPr bwMode="auto">
          <a:xfrm>
            <a:off x="4970463" y="2348880"/>
            <a:ext cx="40126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000000"/>
                </a:solidFill>
                <a:ea typeface="黑体" pitchFamily="49" charset="-122"/>
                <a:cs typeface="Arial" pitchFamily="34" charset="0"/>
              </a:rPr>
              <a:t>又</a:t>
            </a:r>
            <a:r>
              <a:rPr lang="en-US" altLang="zh-CN" sz="2000" dirty="0">
                <a:solidFill>
                  <a:srgbClr val="000000"/>
                </a:solidFill>
                <a:ea typeface="黑体" pitchFamily="49" charset="-122"/>
                <a:cs typeface="Arial" pitchFamily="34" charset="0"/>
              </a:rPr>
              <a:t>/d </a:t>
            </a:r>
            <a:r>
              <a:rPr lang="zh-CN" altLang="en-US" sz="2000" dirty="0">
                <a:solidFill>
                  <a:srgbClr val="000000"/>
                </a:solidFill>
                <a:ea typeface="黑体" pitchFamily="49" charset="-122"/>
                <a:cs typeface="Arial" pitchFamily="34" charset="0"/>
              </a:rPr>
              <a:t>温柔</a:t>
            </a:r>
            <a:r>
              <a:rPr lang="en-US" altLang="zh-CN" sz="2000" dirty="0">
                <a:solidFill>
                  <a:srgbClr val="000000"/>
                </a:solidFill>
                <a:ea typeface="黑体" pitchFamily="49" charset="-122"/>
                <a:cs typeface="Arial" pitchFamily="34" charset="0"/>
              </a:rPr>
              <a:t>/a </a:t>
            </a:r>
            <a:r>
              <a:rPr lang="zh-CN" altLang="en-US" sz="2000" dirty="0">
                <a:solidFill>
                  <a:srgbClr val="FF0000"/>
                </a:solidFill>
                <a:ea typeface="黑体" pitchFamily="49" charset="-122"/>
                <a:cs typeface="Arial" pitchFamily="34" charset="0"/>
              </a:rPr>
              <a:t>贤惠</a:t>
            </a:r>
            <a:r>
              <a:rPr lang="en-US" altLang="zh-CN" sz="2000" dirty="0">
                <a:solidFill>
                  <a:srgbClr val="000000"/>
                </a:solidFill>
                <a:ea typeface="黑体" pitchFamily="49" charset="-122"/>
                <a:cs typeface="Arial" pitchFamily="34" charset="0"/>
              </a:rPr>
              <a:t>/a </a:t>
            </a:r>
            <a:r>
              <a:rPr lang="zh-CN" altLang="en-US" sz="2000" dirty="0">
                <a:solidFill>
                  <a:srgbClr val="000000"/>
                </a:solidFill>
                <a:ea typeface="黑体" pitchFamily="49" charset="-122"/>
                <a:cs typeface="Arial" pitchFamily="34" charset="0"/>
              </a:rPr>
              <a:t>的</a:t>
            </a:r>
            <a:r>
              <a:rPr lang="en-US" altLang="zh-CN" sz="2000" dirty="0">
                <a:solidFill>
                  <a:srgbClr val="000000"/>
                </a:solidFill>
                <a:ea typeface="黑体" pitchFamily="49" charset="-122"/>
                <a:cs typeface="Arial" pitchFamily="34" charset="0"/>
              </a:rPr>
              <a:t>/ude1 </a:t>
            </a:r>
            <a:r>
              <a:rPr lang="zh-CN" altLang="en-US" sz="2000" dirty="0">
                <a:solidFill>
                  <a:srgbClr val="000000"/>
                </a:solidFill>
                <a:ea typeface="黑体" pitchFamily="49" charset="-122"/>
                <a:cs typeface="Arial" pitchFamily="34" charset="0"/>
              </a:rPr>
              <a:t>妻子</a:t>
            </a:r>
            <a:r>
              <a:rPr lang="en-US" altLang="zh-CN" sz="2000" dirty="0">
                <a:solidFill>
                  <a:srgbClr val="000000"/>
                </a:solidFill>
                <a:ea typeface="黑体" pitchFamily="49" charset="-122"/>
                <a:cs typeface="Arial" pitchFamily="34" charset="0"/>
              </a:rPr>
              <a:t>/n</a:t>
            </a:r>
            <a:endParaRPr lang="zh-CN" altLang="en-US" sz="2000" dirty="0">
              <a:solidFill>
                <a:srgbClr val="000000"/>
              </a:solidFill>
              <a:ea typeface="黑体" pitchFamily="49" charset="-122"/>
              <a:cs typeface="Arial" pitchFamily="34" charset="0"/>
            </a:endParaRPr>
          </a:p>
        </p:txBody>
      </p:sp>
      <p:pic>
        <p:nvPicPr>
          <p:cNvPr id="21"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1075" y="2748930"/>
            <a:ext cx="414338"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5250" y="2748930"/>
            <a:ext cx="414338"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8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8686" name="对象 9"/>
          <p:cNvGraphicFramePr>
            <a:graphicFrameLocks noChangeAspect="1"/>
          </p:cNvGraphicFramePr>
          <p:nvPr>
            <p:extLst>
              <p:ext uri="{D42A27DB-BD31-4B8C-83A1-F6EECF244321}">
                <p14:modId xmlns:p14="http://schemas.microsoft.com/office/powerpoint/2010/main" val="2474361729"/>
              </p:ext>
            </p:extLst>
          </p:nvPr>
        </p:nvGraphicFramePr>
        <p:xfrm>
          <a:off x="1533525" y="3428380"/>
          <a:ext cx="1800225" cy="427038"/>
        </p:xfrm>
        <a:graphic>
          <a:graphicData uri="http://schemas.openxmlformats.org/presentationml/2006/ole">
            <mc:AlternateContent xmlns:mc="http://schemas.openxmlformats.org/markup-compatibility/2006">
              <mc:Choice xmlns:v="urn:schemas-microsoft-com:vml" Requires="v">
                <p:oleObj spid="_x0000_s28809" name="Equation" r:id="rId7" imgW="952087" imgH="190417" progId="Equation.DSMT4">
                  <p:embed/>
                </p:oleObj>
              </mc:Choice>
              <mc:Fallback>
                <p:oleObj name="Equation" r:id="rId7" imgW="952087" imgH="190417" progId="Equation.DSMT4">
                  <p:embed/>
                  <p:pic>
                    <p:nvPicPr>
                      <p:cNvPr id="0" name="对象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3525" y="3428380"/>
                        <a:ext cx="18002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87" name="对象 10"/>
          <p:cNvGraphicFramePr>
            <a:graphicFrameLocks noChangeAspect="1"/>
          </p:cNvGraphicFramePr>
          <p:nvPr>
            <p:extLst>
              <p:ext uri="{D42A27DB-BD31-4B8C-83A1-F6EECF244321}">
                <p14:modId xmlns:p14="http://schemas.microsoft.com/office/powerpoint/2010/main" val="444758448"/>
              </p:ext>
            </p:extLst>
          </p:nvPr>
        </p:nvGraphicFramePr>
        <p:xfrm>
          <a:off x="5724525" y="3414093"/>
          <a:ext cx="1800225" cy="427037"/>
        </p:xfrm>
        <a:graphic>
          <a:graphicData uri="http://schemas.openxmlformats.org/presentationml/2006/ole">
            <mc:AlternateContent xmlns:mc="http://schemas.openxmlformats.org/markup-compatibility/2006">
              <mc:Choice xmlns:v="urn:schemas-microsoft-com:vml" Requires="v">
                <p:oleObj spid="_x0000_s28810" name="Equation" r:id="rId9" imgW="952087" imgH="190417" progId="Equation.DSMT4">
                  <p:embed/>
                </p:oleObj>
              </mc:Choice>
              <mc:Fallback>
                <p:oleObj name="Equation" r:id="rId9" imgW="952087" imgH="190417" progId="Equation.DSMT4">
                  <p:embed/>
                  <p:pic>
                    <p:nvPicPr>
                      <p:cNvPr id="0" name="对象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4525" y="3414093"/>
                        <a:ext cx="18002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2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72625142"/>
              </p:ext>
            </p:extLst>
          </p:nvPr>
        </p:nvGraphicFramePr>
        <p:xfrm>
          <a:off x="2051720" y="4503490"/>
          <a:ext cx="4841855" cy="371260"/>
        </p:xfrm>
        <a:graphic>
          <a:graphicData uri="http://schemas.openxmlformats.org/presentationml/2006/ole">
            <mc:AlternateContent xmlns:mc="http://schemas.openxmlformats.org/markup-compatibility/2006">
              <mc:Choice xmlns:v="urn:schemas-microsoft-com:vml" Requires="v">
                <p:oleObj spid="_x0000_s28811" name="Equation" r:id="rId10" imgW="2984500" imgH="228600" progId="Equation.DSMT4">
                  <p:embed/>
                </p:oleObj>
              </mc:Choice>
              <mc:Fallback>
                <p:oleObj name="Equation" r:id="rId10" imgW="2984500" imgH="228600" progId="Equation.DSMT4">
                  <p:embed/>
                  <p:pic>
                    <p:nvPicPr>
                      <p:cNvPr id="0"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51720" y="4503490"/>
                        <a:ext cx="4841855" cy="371260"/>
                      </a:xfrm>
                      <a:prstGeom prst="rect">
                        <a:avLst/>
                      </a:prstGeom>
                      <a:noFill/>
                    </p:spPr>
                  </p:pic>
                </p:oleObj>
              </mc:Fallback>
            </mc:AlternateContent>
          </a:graphicData>
        </a:graphic>
      </p:graphicFrame>
      <p:pic>
        <p:nvPicPr>
          <p:cNvPr id="28697" name="Picture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52915" y="3871672"/>
            <a:ext cx="5980113" cy="8048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矩形 5"/>
          <p:cNvSpPr>
            <a:spLocks noChangeArrowheads="1"/>
          </p:cNvSpPr>
          <p:nvPr/>
        </p:nvSpPr>
        <p:spPr bwMode="auto">
          <a:xfrm>
            <a:off x="3788112" y="4876378"/>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000000"/>
                </a:solidFill>
                <a:ea typeface="黑体" pitchFamily="49" charset="-122"/>
                <a:cs typeface="Arial" pitchFamily="34" charset="0"/>
              </a:rPr>
              <a:t>特征向量</a:t>
            </a:r>
            <a:endParaRPr lang="zh-CN" altLang="en-US" sz="2000" dirty="0">
              <a:solidFill>
                <a:srgbClr val="000000"/>
              </a:solidFill>
              <a:ea typeface="黑体" pitchFamily="49" charset="-122"/>
              <a:cs typeface="Arial" pitchFamily="34" charset="0"/>
            </a:endParaRPr>
          </a:p>
        </p:txBody>
      </p:sp>
      <p:sp>
        <p:nvSpPr>
          <p:cNvPr id="19" name="矩形 6"/>
          <p:cNvSpPr>
            <a:spLocks noChangeArrowheads="1"/>
          </p:cNvSpPr>
          <p:nvPr/>
        </p:nvSpPr>
        <p:spPr bwMode="auto">
          <a:xfrm>
            <a:off x="92941" y="4877701"/>
            <a:ext cx="187743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smtClean="0">
                <a:solidFill>
                  <a:srgbClr val="000000"/>
                </a:solidFill>
                <a:ea typeface="黑体" pitchFamily="49" charset="-122"/>
                <a:cs typeface="Arial" pitchFamily="34" charset="0"/>
              </a:rPr>
              <a:t>d	</a:t>
            </a:r>
            <a:r>
              <a:rPr lang="zh-CN" altLang="en-US" sz="2000" dirty="0" smtClean="0">
                <a:solidFill>
                  <a:srgbClr val="000000"/>
                </a:solidFill>
                <a:ea typeface="黑体" pitchFamily="49" charset="-122"/>
                <a:cs typeface="Arial" pitchFamily="34" charset="0"/>
              </a:rPr>
              <a:t>副词</a:t>
            </a:r>
            <a:endParaRPr lang="en-US" altLang="zh-CN" sz="2000" dirty="0" smtClean="0">
              <a:solidFill>
                <a:srgbClr val="000000"/>
              </a:solidFill>
              <a:ea typeface="黑体" pitchFamily="49" charset="-122"/>
              <a:cs typeface="Arial" pitchFamily="34" charset="0"/>
            </a:endParaRPr>
          </a:p>
          <a:p>
            <a:r>
              <a:rPr lang="en-US" altLang="zh-CN" sz="2000" dirty="0" smtClean="0">
                <a:solidFill>
                  <a:srgbClr val="000000"/>
                </a:solidFill>
                <a:ea typeface="黑体" pitchFamily="49" charset="-122"/>
                <a:cs typeface="Arial" pitchFamily="34" charset="0"/>
              </a:rPr>
              <a:t>a	</a:t>
            </a:r>
            <a:r>
              <a:rPr lang="zh-CN" altLang="en-US" sz="2000" dirty="0" smtClean="0">
                <a:solidFill>
                  <a:srgbClr val="000000"/>
                </a:solidFill>
                <a:ea typeface="黑体" pitchFamily="49" charset="-122"/>
                <a:cs typeface="Arial" pitchFamily="34" charset="0"/>
              </a:rPr>
              <a:t>形容词</a:t>
            </a:r>
            <a:endParaRPr lang="en-US" altLang="zh-CN" sz="2000" dirty="0" smtClean="0">
              <a:solidFill>
                <a:srgbClr val="000000"/>
              </a:solidFill>
              <a:ea typeface="黑体" pitchFamily="49" charset="-122"/>
              <a:cs typeface="Arial" pitchFamily="34" charset="0"/>
            </a:endParaRPr>
          </a:p>
          <a:p>
            <a:r>
              <a:rPr lang="en-US" altLang="zh-CN" sz="2000" dirty="0" err="1" smtClean="0">
                <a:solidFill>
                  <a:srgbClr val="000000"/>
                </a:solidFill>
                <a:ea typeface="黑体" pitchFamily="49" charset="-122"/>
                <a:cs typeface="Arial" pitchFamily="34" charset="0"/>
              </a:rPr>
              <a:t>udel</a:t>
            </a:r>
            <a:r>
              <a:rPr lang="en-US" altLang="zh-CN" sz="2000" dirty="0" smtClean="0">
                <a:solidFill>
                  <a:srgbClr val="000000"/>
                </a:solidFill>
                <a:ea typeface="黑体" pitchFamily="49" charset="-122"/>
                <a:cs typeface="Arial" pitchFamily="34" charset="0"/>
              </a:rPr>
              <a:t>	</a:t>
            </a:r>
            <a:r>
              <a:rPr lang="zh-CN" altLang="en-US" sz="2000" dirty="0" smtClean="0">
                <a:solidFill>
                  <a:srgbClr val="000000"/>
                </a:solidFill>
                <a:ea typeface="黑体" pitchFamily="49" charset="-122"/>
                <a:cs typeface="Arial" pitchFamily="34" charset="0"/>
              </a:rPr>
              <a:t>助词</a:t>
            </a:r>
            <a:endParaRPr lang="en-US" altLang="zh-CN" sz="2000" dirty="0" smtClean="0">
              <a:solidFill>
                <a:srgbClr val="000000"/>
              </a:solidFill>
              <a:ea typeface="黑体" pitchFamily="49" charset="-122"/>
              <a:cs typeface="Arial" pitchFamily="34" charset="0"/>
            </a:endParaRPr>
          </a:p>
          <a:p>
            <a:r>
              <a:rPr lang="en-US" altLang="zh-CN" sz="2000" dirty="0" smtClean="0">
                <a:solidFill>
                  <a:srgbClr val="000000"/>
                </a:solidFill>
                <a:ea typeface="黑体" pitchFamily="49" charset="-122"/>
                <a:cs typeface="Arial" pitchFamily="34" charset="0"/>
              </a:rPr>
              <a:t>n	</a:t>
            </a:r>
            <a:r>
              <a:rPr lang="zh-CN" altLang="en-US" sz="2000" dirty="0" smtClean="0">
                <a:solidFill>
                  <a:srgbClr val="000000"/>
                </a:solidFill>
                <a:ea typeface="黑体" pitchFamily="49" charset="-122"/>
                <a:cs typeface="Arial" pitchFamily="34" charset="0"/>
              </a:rPr>
              <a:t>名词</a:t>
            </a:r>
            <a:endParaRPr lang="zh-CN" altLang="en-US" sz="2000" dirty="0">
              <a:solidFill>
                <a:srgbClr val="000000"/>
              </a:solidFill>
              <a:ea typeface="黑体" pitchFamily="49" charset="-122"/>
              <a:cs typeface="Arial" pitchFamily="34" charset="0"/>
            </a:endParaRPr>
          </a:p>
        </p:txBody>
      </p:sp>
    </p:spTree>
    <p:custDataLst>
      <p:tags r:id="rId2"/>
    </p:custDataLst>
  </p:cSld>
  <p:clrMapOvr>
    <a:masterClrMapping/>
  </p:clrMapOvr>
  <p:transition advTm="41605">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1"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up)">
                                      <p:cBhvr>
                                        <p:cTn id="10" dur="500"/>
                                        <p:tgtEl>
                                          <p:spTgt spid="22"/>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8686"/>
                                        </p:tgtEl>
                                        <p:attrNameLst>
                                          <p:attrName>style.visibility</p:attrName>
                                        </p:attrNameLst>
                                      </p:cBhvr>
                                      <p:to>
                                        <p:strVal val="visible"/>
                                      </p:to>
                                    </p:set>
                                    <p:animEffect transition="in" filter="wipe(up)">
                                      <p:cBhvr>
                                        <p:cTn id="14" dur="500"/>
                                        <p:tgtEl>
                                          <p:spTgt spid="28686"/>
                                        </p:tgtEl>
                                      </p:cBhvr>
                                    </p:animEffect>
                                  </p:childTnLst>
                                </p:cTn>
                              </p:par>
                              <p:par>
                                <p:cTn id="15" presetID="22" presetClass="entr" presetSubtype="1" fill="hold" nodeType="withEffect">
                                  <p:stCondLst>
                                    <p:cond delay="0"/>
                                  </p:stCondLst>
                                  <p:childTnLst>
                                    <p:set>
                                      <p:cBhvr>
                                        <p:cTn id="16" dur="1" fill="hold">
                                          <p:stCondLst>
                                            <p:cond delay="0"/>
                                          </p:stCondLst>
                                        </p:cTn>
                                        <p:tgtEl>
                                          <p:spTgt spid="28687"/>
                                        </p:tgtEl>
                                        <p:attrNameLst>
                                          <p:attrName>style.visibility</p:attrName>
                                        </p:attrNameLst>
                                      </p:cBhvr>
                                      <p:to>
                                        <p:strVal val="visible"/>
                                      </p:to>
                                    </p:set>
                                    <p:animEffect transition="in" filter="wipe(up)">
                                      <p:cBhvr>
                                        <p:cTn id="17" dur="500"/>
                                        <p:tgtEl>
                                          <p:spTgt spid="2868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par>
                                <p:cTn id="23" presetID="22" presetClass="entr" presetSubtype="1" fill="hold" nodeType="withEffect">
                                  <p:stCondLst>
                                    <p:cond delay="0"/>
                                  </p:stCondLst>
                                  <p:childTnLst>
                                    <p:set>
                                      <p:cBhvr>
                                        <p:cTn id="24" dur="1" fill="hold">
                                          <p:stCondLst>
                                            <p:cond delay="0"/>
                                          </p:stCondLst>
                                        </p:cTn>
                                        <p:tgtEl>
                                          <p:spTgt spid="28697"/>
                                        </p:tgtEl>
                                        <p:attrNameLst>
                                          <p:attrName>style.visibility</p:attrName>
                                        </p:attrNameLst>
                                      </p:cBhvr>
                                      <p:to>
                                        <p:strVal val="visible"/>
                                      </p:to>
                                    </p:set>
                                    <p:animEffect transition="in" filter="wipe(up)">
                                      <p:cBhvr>
                                        <p:cTn id="25" dur="500"/>
                                        <p:tgtEl>
                                          <p:spTgt spid="28697"/>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up)">
                                      <p:cBhvr>
                                        <p:cTn id="2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27"/>
          <p:cNvSpPr>
            <a:spLocks noChangeArrowheads="1"/>
          </p:cNvSpPr>
          <p:nvPr/>
        </p:nvSpPr>
        <p:spPr bwMode="auto">
          <a:xfrm>
            <a:off x="395288" y="731838"/>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smtClean="0">
                <a:solidFill>
                  <a:srgbClr val="000000"/>
                </a:solidFill>
                <a:latin typeface="黑体" pitchFamily="49" charset="-122"/>
                <a:ea typeface="黑体" pitchFamily="49" charset="-122"/>
              </a:rPr>
              <a:t>扩展方法设计</a:t>
            </a:r>
            <a:endParaRPr lang="zh-CN" altLang="en-US" sz="2400" dirty="0">
              <a:solidFill>
                <a:srgbClr val="000000"/>
              </a:solidFill>
              <a:latin typeface="黑体" pitchFamily="49" charset="-122"/>
              <a:ea typeface="黑体" pitchFamily="49" charset="-122"/>
            </a:endParaRPr>
          </a:p>
        </p:txBody>
      </p:sp>
      <p:sp>
        <p:nvSpPr>
          <p:cNvPr id="5" name="矩形 4"/>
          <p:cNvSpPr/>
          <p:nvPr/>
        </p:nvSpPr>
        <p:spPr bwMode="auto">
          <a:xfrm>
            <a:off x="323528" y="1232756"/>
            <a:ext cx="8280920" cy="36000"/>
          </a:xfrm>
          <a:prstGeom prst="rect">
            <a:avLst/>
          </a:prstGeom>
          <a:gradFill flip="none" rotWithShape="1">
            <a:gsLst>
              <a:gs pos="0">
                <a:schemeClr val="accent4">
                  <a:lumMod val="90000"/>
                  <a:lumOff val="10000"/>
                  <a:shade val="30000"/>
                  <a:satMod val="115000"/>
                </a:schemeClr>
              </a:gs>
              <a:gs pos="50000">
                <a:schemeClr val="accent4">
                  <a:lumMod val="90000"/>
                  <a:lumOff val="10000"/>
                  <a:shade val="67500"/>
                  <a:satMod val="115000"/>
                </a:schemeClr>
              </a:gs>
              <a:gs pos="100000">
                <a:schemeClr val="accent4">
                  <a:lumMod val="90000"/>
                  <a:lumOff val="10000"/>
                  <a:shade val="100000"/>
                  <a:satMod val="115000"/>
                </a:schemeClr>
              </a:gs>
            </a:gsLst>
            <a:lin ang="2700000" scaled="1"/>
            <a:tileRect/>
          </a:gra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a:lstStyle/>
          <a:p>
            <a:pPr algn="r">
              <a:defRPr/>
            </a:pPr>
            <a:endParaRPr lang="zh-CN" altLang="en-US">
              <a:latin typeface="Arial" charset="0"/>
              <a:ea typeface="+mn-ea"/>
            </a:endParaRPr>
          </a:p>
        </p:txBody>
      </p:sp>
      <p:pic>
        <p:nvPicPr>
          <p:cNvPr id="28677" name="Picture 3"/>
          <p:cNvPicPr>
            <a:picLocks noChangeAspect="1" noChangeArrowheads="1"/>
          </p:cNvPicPr>
          <p:nvPr/>
        </p:nvPicPr>
        <p:blipFill>
          <a:blip r:embed="rId4">
            <a:extLst>
              <a:ext uri="{28A0092B-C50C-407E-A947-70E740481C1C}">
                <a14:useLocalDpi xmlns:a14="http://schemas.microsoft.com/office/drawing/2010/main" val="0"/>
              </a:ext>
            </a:extLst>
          </a:blip>
          <a:srcRect b="21600"/>
          <a:stretch>
            <a:fillRect/>
          </a:stretch>
        </p:blipFill>
        <p:spPr bwMode="auto">
          <a:xfrm>
            <a:off x="0" y="-69850"/>
            <a:ext cx="4689475" cy="550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7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80" name="Rectangle 3"/>
          <p:cNvSpPr>
            <a:spLocks noChangeArrowheads="1"/>
          </p:cNvSpPr>
          <p:nvPr/>
        </p:nvSpPr>
        <p:spPr bwMode="auto">
          <a:xfrm>
            <a:off x="0" y="228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8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 name="Rectangle 2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1749" name="Picture 5" descr="基于语料研究框架"/>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5793" y="2132856"/>
            <a:ext cx="7252413" cy="25922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7"/>
          <p:cNvSpPr>
            <a:spLocks noChangeArrowheads="1"/>
          </p:cNvSpPr>
          <p:nvPr/>
        </p:nvSpPr>
        <p:spPr bwMode="auto">
          <a:xfrm>
            <a:off x="2812543" y="4954812"/>
            <a:ext cx="35189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000000"/>
                </a:solidFill>
                <a:latin typeface="黑体" pitchFamily="49" charset="-122"/>
                <a:ea typeface="黑体" pitchFamily="49" charset="-122"/>
              </a:rPr>
              <a:t>基于语料资源的情感词典扩展</a:t>
            </a:r>
            <a:endParaRPr lang="zh-CN" altLang="en-US" sz="2000" dirty="0">
              <a:solidFill>
                <a:srgbClr val="000000"/>
              </a:solidFill>
              <a:latin typeface="黑体" pitchFamily="49" charset="-122"/>
              <a:ea typeface="黑体" pitchFamily="49" charset="-122"/>
            </a:endParaRPr>
          </a:p>
        </p:txBody>
      </p:sp>
      <p:sp>
        <p:nvSpPr>
          <p:cNvPr id="4" name="矩形 3"/>
          <p:cNvSpPr/>
          <p:nvPr/>
        </p:nvSpPr>
        <p:spPr bwMode="auto">
          <a:xfrm>
            <a:off x="945792" y="4135128"/>
            <a:ext cx="7252413" cy="576064"/>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Tree>
    <p:custDataLst>
      <p:tags r:id="rId1"/>
    </p:custDataLst>
    <p:extLst>
      <p:ext uri="{BB962C8B-B14F-4D97-AF65-F5344CB8AC3E}">
        <p14:creationId xmlns:p14="http://schemas.microsoft.com/office/powerpoint/2010/main" val="359481209"/>
      </p:ext>
    </p:extLst>
  </p:cSld>
  <p:clrMapOvr>
    <a:masterClrMapping/>
  </p:clrMapOvr>
  <p:transition advTm="17122">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语料预处理"/>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0012" y="1745152"/>
            <a:ext cx="4018564" cy="33407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矩形 27"/>
          <p:cNvSpPr>
            <a:spLocks noChangeArrowheads="1"/>
          </p:cNvSpPr>
          <p:nvPr/>
        </p:nvSpPr>
        <p:spPr bwMode="auto">
          <a:xfrm>
            <a:off x="395288" y="731838"/>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smtClean="0">
                <a:solidFill>
                  <a:srgbClr val="000000"/>
                </a:solidFill>
                <a:latin typeface="黑体" pitchFamily="49" charset="-122"/>
                <a:ea typeface="黑体" pitchFamily="49" charset="-122"/>
              </a:rPr>
              <a:t>语料预处理</a:t>
            </a:r>
            <a:endParaRPr lang="zh-CN" altLang="en-US" sz="2400" dirty="0">
              <a:solidFill>
                <a:srgbClr val="000000"/>
              </a:solidFill>
              <a:latin typeface="黑体" pitchFamily="49" charset="-122"/>
              <a:ea typeface="黑体" pitchFamily="49" charset="-122"/>
            </a:endParaRPr>
          </a:p>
        </p:txBody>
      </p:sp>
      <p:sp>
        <p:nvSpPr>
          <p:cNvPr id="5" name="矩形 4"/>
          <p:cNvSpPr/>
          <p:nvPr/>
        </p:nvSpPr>
        <p:spPr bwMode="auto">
          <a:xfrm>
            <a:off x="323528" y="1232756"/>
            <a:ext cx="8280920" cy="36000"/>
          </a:xfrm>
          <a:prstGeom prst="rect">
            <a:avLst/>
          </a:prstGeom>
          <a:gradFill flip="none" rotWithShape="1">
            <a:gsLst>
              <a:gs pos="0">
                <a:schemeClr val="accent4">
                  <a:lumMod val="90000"/>
                  <a:lumOff val="10000"/>
                  <a:shade val="30000"/>
                  <a:satMod val="115000"/>
                </a:schemeClr>
              </a:gs>
              <a:gs pos="50000">
                <a:schemeClr val="accent4">
                  <a:lumMod val="90000"/>
                  <a:lumOff val="10000"/>
                  <a:shade val="67500"/>
                  <a:satMod val="115000"/>
                </a:schemeClr>
              </a:gs>
              <a:gs pos="100000">
                <a:schemeClr val="accent4">
                  <a:lumMod val="90000"/>
                  <a:lumOff val="10000"/>
                  <a:shade val="100000"/>
                  <a:satMod val="115000"/>
                </a:schemeClr>
              </a:gs>
            </a:gsLst>
            <a:lin ang="2700000" scaled="1"/>
            <a:tileRect/>
          </a:gra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a:lstStyle/>
          <a:p>
            <a:pPr algn="r">
              <a:defRPr/>
            </a:pPr>
            <a:endParaRPr lang="zh-CN" altLang="en-US">
              <a:latin typeface="Arial" charset="0"/>
              <a:ea typeface="+mn-ea"/>
            </a:endParaRPr>
          </a:p>
        </p:txBody>
      </p:sp>
      <p:pic>
        <p:nvPicPr>
          <p:cNvPr id="28677" name="Picture 3"/>
          <p:cNvPicPr>
            <a:picLocks noChangeAspect="1" noChangeArrowheads="1"/>
          </p:cNvPicPr>
          <p:nvPr/>
        </p:nvPicPr>
        <p:blipFill>
          <a:blip r:embed="rId5">
            <a:extLst>
              <a:ext uri="{28A0092B-C50C-407E-A947-70E740481C1C}">
                <a14:useLocalDpi xmlns:a14="http://schemas.microsoft.com/office/drawing/2010/main" val="0"/>
              </a:ext>
            </a:extLst>
          </a:blip>
          <a:srcRect b="21600"/>
          <a:stretch>
            <a:fillRect/>
          </a:stretch>
        </p:blipFill>
        <p:spPr bwMode="auto">
          <a:xfrm>
            <a:off x="0" y="-69850"/>
            <a:ext cx="4689475" cy="550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7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80" name="Rectangle 3"/>
          <p:cNvSpPr>
            <a:spLocks noChangeArrowheads="1"/>
          </p:cNvSpPr>
          <p:nvPr/>
        </p:nvSpPr>
        <p:spPr bwMode="auto">
          <a:xfrm>
            <a:off x="0" y="228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8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 name="Rectangle 2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矩形 27"/>
          <p:cNvSpPr>
            <a:spLocks noChangeArrowheads="1"/>
          </p:cNvSpPr>
          <p:nvPr/>
        </p:nvSpPr>
        <p:spPr bwMode="auto">
          <a:xfrm>
            <a:off x="5799279" y="5285941"/>
            <a:ext cx="19800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000000"/>
                </a:solidFill>
                <a:latin typeface="黑体" pitchFamily="49" charset="-122"/>
                <a:ea typeface="黑体" pitchFamily="49" charset="-122"/>
              </a:rPr>
              <a:t>语料预处理流程</a:t>
            </a:r>
            <a:endParaRPr lang="zh-CN" altLang="en-US" sz="2000" dirty="0">
              <a:solidFill>
                <a:srgbClr val="000000"/>
              </a:solidFill>
              <a:latin typeface="黑体" pitchFamily="49" charset="-122"/>
              <a:ea typeface="黑体" pitchFamily="49" charset="-122"/>
            </a:endParaRPr>
          </a:p>
        </p:txBody>
      </p:sp>
      <p:sp>
        <p:nvSpPr>
          <p:cNvPr id="14" name="内容占位符 2"/>
          <p:cNvSpPr txBox="1">
            <a:spLocks/>
          </p:cNvSpPr>
          <p:nvPr/>
        </p:nvSpPr>
        <p:spPr bwMode="gray">
          <a:xfrm>
            <a:off x="338138" y="1772816"/>
            <a:ext cx="4449762"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000" dirty="0" smtClean="0">
                <a:solidFill>
                  <a:srgbClr val="000000"/>
                </a:solidFill>
                <a:latin typeface="Times New Roman" pitchFamily="18" charset="0"/>
                <a:ea typeface="黑体" pitchFamily="49" charset="-122"/>
                <a:cs typeface="Times New Roman" pitchFamily="18" charset="0"/>
              </a:rPr>
              <a:t>采用中科院设计的</a:t>
            </a:r>
            <a:r>
              <a:rPr lang="en-US" altLang="zh-CN" sz="2000" dirty="0" smtClean="0">
                <a:solidFill>
                  <a:srgbClr val="000000"/>
                </a:solidFill>
                <a:latin typeface="Times New Roman" pitchFamily="18" charset="0"/>
                <a:ea typeface="黑体" pitchFamily="49" charset="-122"/>
                <a:cs typeface="Times New Roman" pitchFamily="18" charset="0"/>
              </a:rPr>
              <a:t>ICTCLAS</a:t>
            </a:r>
            <a:r>
              <a:rPr lang="zh-CN" altLang="en-US" sz="2000" dirty="0" smtClean="0">
                <a:solidFill>
                  <a:srgbClr val="000000"/>
                </a:solidFill>
                <a:latin typeface="Times New Roman" pitchFamily="18" charset="0"/>
                <a:ea typeface="黑体" pitchFamily="49" charset="-122"/>
                <a:cs typeface="Times New Roman" pitchFamily="18" charset="0"/>
              </a:rPr>
              <a:t>分词软件对语料进行分词</a:t>
            </a:r>
            <a:r>
              <a:rPr lang="zh-CN" altLang="en-US" sz="2000" dirty="0">
                <a:solidFill>
                  <a:srgbClr val="000000"/>
                </a:solidFill>
                <a:latin typeface="Times New Roman" pitchFamily="18" charset="0"/>
                <a:ea typeface="黑体" pitchFamily="49" charset="-122"/>
                <a:cs typeface="Times New Roman" pitchFamily="18" charset="0"/>
              </a:rPr>
              <a:t>、词性标注</a:t>
            </a:r>
          </a:p>
        </p:txBody>
      </p:sp>
      <p:sp>
        <p:nvSpPr>
          <p:cNvPr id="15" name="内容占位符 2"/>
          <p:cNvSpPr txBox="1">
            <a:spLocks/>
          </p:cNvSpPr>
          <p:nvPr/>
        </p:nvSpPr>
        <p:spPr bwMode="gray">
          <a:xfrm>
            <a:off x="338039" y="2885728"/>
            <a:ext cx="4449861" cy="86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000" dirty="0" smtClean="0">
                <a:solidFill>
                  <a:srgbClr val="000000"/>
                </a:solidFill>
                <a:latin typeface="Times New Roman" pitchFamily="18" charset="0"/>
                <a:ea typeface="黑体" pitchFamily="49" charset="-122"/>
                <a:cs typeface="Times New Roman" pitchFamily="18" charset="0"/>
              </a:rPr>
              <a:t>采用本文构建的情感词典</a:t>
            </a:r>
            <a:r>
              <a:rPr lang="en-US" altLang="zh-CN" sz="2000" dirty="0" smtClean="0">
                <a:solidFill>
                  <a:srgbClr val="000000"/>
                </a:solidFill>
                <a:latin typeface="Times New Roman" pitchFamily="18" charset="0"/>
                <a:ea typeface="黑体" pitchFamily="49" charset="-122"/>
                <a:cs typeface="Times New Roman" pitchFamily="18" charset="0"/>
              </a:rPr>
              <a:t>SentiHowNet</a:t>
            </a:r>
            <a:r>
              <a:rPr lang="zh-CN" altLang="en-US" sz="2000" dirty="0" smtClean="0">
                <a:solidFill>
                  <a:srgbClr val="000000"/>
                </a:solidFill>
                <a:latin typeface="Times New Roman" pitchFamily="18" charset="0"/>
                <a:ea typeface="黑体" pitchFamily="49" charset="-122"/>
                <a:cs typeface="Times New Roman" pitchFamily="18" charset="0"/>
              </a:rPr>
              <a:t>对词语进行</a:t>
            </a:r>
            <a:r>
              <a:rPr lang="zh-CN" altLang="en-US" sz="2000" dirty="0">
                <a:solidFill>
                  <a:srgbClr val="000000"/>
                </a:solidFill>
                <a:latin typeface="Times New Roman" pitchFamily="18" charset="0"/>
                <a:ea typeface="黑体" pitchFamily="49" charset="-122"/>
                <a:cs typeface="Times New Roman" pitchFamily="18" charset="0"/>
              </a:rPr>
              <a:t>极性标注</a:t>
            </a:r>
          </a:p>
        </p:txBody>
      </p:sp>
      <p:sp>
        <p:nvSpPr>
          <p:cNvPr id="17" name="矩形 16"/>
          <p:cNvSpPr/>
          <p:nvPr/>
        </p:nvSpPr>
        <p:spPr bwMode="auto">
          <a:xfrm>
            <a:off x="4746969" y="2774976"/>
            <a:ext cx="1754733" cy="1302095"/>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8" name="矩形 17"/>
          <p:cNvSpPr/>
          <p:nvPr/>
        </p:nvSpPr>
        <p:spPr bwMode="auto">
          <a:xfrm>
            <a:off x="7043843" y="3578424"/>
            <a:ext cx="1754733" cy="498648"/>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9" name="矩形 18"/>
          <p:cNvSpPr/>
          <p:nvPr/>
        </p:nvSpPr>
        <p:spPr bwMode="auto">
          <a:xfrm>
            <a:off x="7057524" y="4520482"/>
            <a:ext cx="1754733" cy="498648"/>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20" name="内容占位符 2"/>
          <p:cNvSpPr txBox="1">
            <a:spLocks/>
          </p:cNvSpPr>
          <p:nvPr/>
        </p:nvSpPr>
        <p:spPr bwMode="gray">
          <a:xfrm>
            <a:off x="338042" y="4025137"/>
            <a:ext cx="4449861" cy="431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000" dirty="0" smtClean="0">
                <a:solidFill>
                  <a:srgbClr val="000000"/>
                </a:solidFill>
                <a:latin typeface="Times New Roman" pitchFamily="18" charset="0"/>
                <a:ea typeface="黑体" pitchFamily="49" charset="-122"/>
                <a:cs typeface="Times New Roman" pitchFamily="18" charset="0"/>
              </a:rPr>
              <a:t>生成结构化记录</a:t>
            </a:r>
            <a:endParaRPr lang="zh-CN" altLang="en-US" sz="2000" dirty="0">
              <a:solidFill>
                <a:srgbClr val="000000"/>
              </a:solidFill>
              <a:latin typeface="Times New Roman" pitchFamily="18" charset="0"/>
              <a:ea typeface="黑体" pitchFamily="49" charset="-122"/>
              <a:cs typeface="Times New Roman" pitchFamily="18" charset="0"/>
            </a:endParaRPr>
          </a:p>
        </p:txBody>
      </p:sp>
    </p:spTree>
    <p:custDataLst>
      <p:tags r:id="rId1"/>
    </p:custDataLst>
    <p:extLst>
      <p:ext uri="{BB962C8B-B14F-4D97-AF65-F5344CB8AC3E}">
        <p14:creationId xmlns:p14="http://schemas.microsoft.com/office/powerpoint/2010/main" val="3663816727"/>
      </p:ext>
    </p:extLst>
  </p:cSld>
  <p:clrMapOvr>
    <a:masterClrMapping/>
  </p:clrMapOvr>
  <p:transition advTm="22404">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outVertic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par>
                                <p:cTn id="16" presetID="16" presetClass="exit" presetSubtype="21" fill="hold" grpId="1" nodeType="withEffect">
                                  <p:stCondLst>
                                    <p:cond delay="0"/>
                                  </p:stCondLst>
                                  <p:childTnLst>
                                    <p:animEffect transition="out" filter="barn(inVertical)">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par>
                                <p:cTn id="19" presetID="16" presetClass="entr" presetSubtype="37"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arn(outVertical)">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arn(outVertical)">
                                      <p:cBhvr>
                                        <p:cTn id="29" dur="500"/>
                                        <p:tgtEl>
                                          <p:spTgt spid="19"/>
                                        </p:tgtEl>
                                      </p:cBhvr>
                                    </p:animEffect>
                                  </p:childTnLst>
                                </p:cTn>
                              </p:par>
                              <p:par>
                                <p:cTn id="30" presetID="16" presetClass="exit" presetSubtype="21" fill="hold" grpId="1" nodeType="withEffect">
                                  <p:stCondLst>
                                    <p:cond delay="0"/>
                                  </p:stCondLst>
                                  <p:childTnLst>
                                    <p:animEffect transition="out" filter="barn(inVertical)">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animBg="1"/>
      <p:bldP spid="17" grpId="1" animBg="1"/>
      <p:bldP spid="18" grpId="0" animBg="1"/>
      <p:bldP spid="18" grpId="1" animBg="1"/>
      <p:bldP spid="19" grpId="0" animBg="1"/>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27"/>
          <p:cNvSpPr>
            <a:spLocks noChangeArrowheads="1"/>
          </p:cNvSpPr>
          <p:nvPr/>
        </p:nvSpPr>
        <p:spPr bwMode="auto">
          <a:xfrm>
            <a:off x="395288" y="731838"/>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smtClean="0">
                <a:solidFill>
                  <a:srgbClr val="000000"/>
                </a:solidFill>
                <a:latin typeface="黑体" pitchFamily="49" charset="-122"/>
                <a:ea typeface="黑体" pitchFamily="49" charset="-122"/>
              </a:rPr>
              <a:t>语料预处理</a:t>
            </a:r>
            <a:endParaRPr lang="zh-CN" altLang="en-US" sz="2400" dirty="0">
              <a:solidFill>
                <a:srgbClr val="000000"/>
              </a:solidFill>
              <a:latin typeface="黑体" pitchFamily="49" charset="-122"/>
              <a:ea typeface="黑体" pitchFamily="49" charset="-122"/>
            </a:endParaRPr>
          </a:p>
        </p:txBody>
      </p:sp>
      <p:sp>
        <p:nvSpPr>
          <p:cNvPr id="5" name="矩形 4"/>
          <p:cNvSpPr/>
          <p:nvPr/>
        </p:nvSpPr>
        <p:spPr bwMode="auto">
          <a:xfrm>
            <a:off x="323528" y="1232756"/>
            <a:ext cx="8280920" cy="36000"/>
          </a:xfrm>
          <a:prstGeom prst="rect">
            <a:avLst/>
          </a:prstGeom>
          <a:gradFill flip="none" rotWithShape="1">
            <a:gsLst>
              <a:gs pos="0">
                <a:schemeClr val="accent4">
                  <a:lumMod val="90000"/>
                  <a:lumOff val="10000"/>
                  <a:shade val="30000"/>
                  <a:satMod val="115000"/>
                </a:schemeClr>
              </a:gs>
              <a:gs pos="50000">
                <a:schemeClr val="accent4">
                  <a:lumMod val="90000"/>
                  <a:lumOff val="10000"/>
                  <a:shade val="67500"/>
                  <a:satMod val="115000"/>
                </a:schemeClr>
              </a:gs>
              <a:gs pos="100000">
                <a:schemeClr val="accent4">
                  <a:lumMod val="90000"/>
                  <a:lumOff val="10000"/>
                  <a:shade val="100000"/>
                  <a:satMod val="115000"/>
                </a:schemeClr>
              </a:gs>
            </a:gsLst>
            <a:lin ang="2700000" scaled="1"/>
            <a:tileRect/>
          </a:gra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a:lstStyle/>
          <a:p>
            <a:pPr algn="r">
              <a:defRPr/>
            </a:pPr>
            <a:endParaRPr lang="zh-CN" altLang="en-US">
              <a:latin typeface="Arial" charset="0"/>
              <a:ea typeface="+mn-ea"/>
            </a:endParaRPr>
          </a:p>
        </p:txBody>
      </p:sp>
      <p:pic>
        <p:nvPicPr>
          <p:cNvPr id="28677" name="Picture 3"/>
          <p:cNvPicPr>
            <a:picLocks noChangeAspect="1" noChangeArrowheads="1"/>
          </p:cNvPicPr>
          <p:nvPr/>
        </p:nvPicPr>
        <p:blipFill>
          <a:blip r:embed="rId3">
            <a:extLst>
              <a:ext uri="{28A0092B-C50C-407E-A947-70E740481C1C}">
                <a14:useLocalDpi xmlns:a14="http://schemas.microsoft.com/office/drawing/2010/main" val="0"/>
              </a:ext>
            </a:extLst>
          </a:blip>
          <a:srcRect b="21600"/>
          <a:stretch>
            <a:fillRect/>
          </a:stretch>
        </p:blipFill>
        <p:spPr bwMode="auto">
          <a:xfrm>
            <a:off x="0" y="-69850"/>
            <a:ext cx="4689475" cy="550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7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80" name="Rectangle 3"/>
          <p:cNvSpPr>
            <a:spLocks noChangeArrowheads="1"/>
          </p:cNvSpPr>
          <p:nvPr/>
        </p:nvSpPr>
        <p:spPr bwMode="auto">
          <a:xfrm>
            <a:off x="0" y="228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8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 name="Rectangle 2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内容占位符 2"/>
          <p:cNvSpPr txBox="1">
            <a:spLocks/>
          </p:cNvSpPr>
          <p:nvPr/>
        </p:nvSpPr>
        <p:spPr bwMode="gray">
          <a:xfrm>
            <a:off x="338138" y="1772816"/>
            <a:ext cx="4449762"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000" dirty="0" smtClean="0">
                <a:solidFill>
                  <a:srgbClr val="000000"/>
                </a:solidFill>
                <a:latin typeface="Times New Roman" pitchFamily="18" charset="0"/>
                <a:ea typeface="黑体" pitchFamily="49" charset="-122"/>
                <a:cs typeface="Times New Roman" pitchFamily="18" charset="0"/>
              </a:rPr>
              <a:t>采用中科院设计的</a:t>
            </a:r>
            <a:r>
              <a:rPr lang="en-US" altLang="zh-CN" sz="2000" dirty="0" smtClean="0">
                <a:solidFill>
                  <a:srgbClr val="000000"/>
                </a:solidFill>
                <a:latin typeface="Times New Roman" pitchFamily="18" charset="0"/>
                <a:ea typeface="黑体" pitchFamily="49" charset="-122"/>
                <a:cs typeface="Times New Roman" pitchFamily="18" charset="0"/>
              </a:rPr>
              <a:t>ICTCLAS</a:t>
            </a:r>
            <a:r>
              <a:rPr lang="zh-CN" altLang="en-US" sz="2000" dirty="0" smtClean="0">
                <a:solidFill>
                  <a:srgbClr val="000000"/>
                </a:solidFill>
                <a:latin typeface="Times New Roman" pitchFamily="18" charset="0"/>
                <a:ea typeface="黑体" pitchFamily="49" charset="-122"/>
                <a:cs typeface="Times New Roman" pitchFamily="18" charset="0"/>
              </a:rPr>
              <a:t>分词软件对语料进行分词</a:t>
            </a:r>
            <a:r>
              <a:rPr lang="zh-CN" altLang="en-US" sz="2000" dirty="0">
                <a:solidFill>
                  <a:srgbClr val="000000"/>
                </a:solidFill>
                <a:latin typeface="Times New Roman" pitchFamily="18" charset="0"/>
                <a:ea typeface="黑体" pitchFamily="49" charset="-122"/>
                <a:cs typeface="Times New Roman" pitchFamily="18" charset="0"/>
              </a:rPr>
              <a:t>、词性标注</a:t>
            </a:r>
          </a:p>
        </p:txBody>
      </p:sp>
      <p:sp>
        <p:nvSpPr>
          <p:cNvPr id="15" name="内容占位符 2"/>
          <p:cNvSpPr txBox="1">
            <a:spLocks/>
          </p:cNvSpPr>
          <p:nvPr/>
        </p:nvSpPr>
        <p:spPr bwMode="gray">
          <a:xfrm>
            <a:off x="338039" y="2885728"/>
            <a:ext cx="4449861" cy="86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000" dirty="0" smtClean="0">
                <a:solidFill>
                  <a:srgbClr val="000000"/>
                </a:solidFill>
                <a:latin typeface="Times New Roman" pitchFamily="18" charset="0"/>
                <a:ea typeface="黑体" pitchFamily="49" charset="-122"/>
                <a:cs typeface="Times New Roman" pitchFamily="18" charset="0"/>
              </a:rPr>
              <a:t>采用本文构建的情感词典</a:t>
            </a:r>
            <a:r>
              <a:rPr lang="en-US" altLang="zh-CN" sz="2000" dirty="0" smtClean="0">
                <a:solidFill>
                  <a:srgbClr val="000000"/>
                </a:solidFill>
                <a:latin typeface="Times New Roman" pitchFamily="18" charset="0"/>
                <a:ea typeface="黑体" pitchFamily="49" charset="-122"/>
                <a:cs typeface="Times New Roman" pitchFamily="18" charset="0"/>
              </a:rPr>
              <a:t>SentiHowNet</a:t>
            </a:r>
            <a:r>
              <a:rPr lang="zh-CN" altLang="en-US" sz="2000" dirty="0" smtClean="0">
                <a:solidFill>
                  <a:srgbClr val="000000"/>
                </a:solidFill>
                <a:latin typeface="Times New Roman" pitchFamily="18" charset="0"/>
                <a:ea typeface="黑体" pitchFamily="49" charset="-122"/>
                <a:cs typeface="Times New Roman" pitchFamily="18" charset="0"/>
              </a:rPr>
              <a:t>对词语进行</a:t>
            </a:r>
            <a:r>
              <a:rPr lang="zh-CN" altLang="en-US" sz="2000" dirty="0">
                <a:solidFill>
                  <a:srgbClr val="000000"/>
                </a:solidFill>
                <a:latin typeface="Times New Roman" pitchFamily="18" charset="0"/>
                <a:ea typeface="黑体" pitchFamily="49" charset="-122"/>
                <a:cs typeface="Times New Roman" pitchFamily="18" charset="0"/>
              </a:rPr>
              <a:t>极性标注</a:t>
            </a:r>
          </a:p>
        </p:txBody>
      </p:sp>
      <p:sp>
        <p:nvSpPr>
          <p:cNvPr id="20" name="内容占位符 2"/>
          <p:cNvSpPr txBox="1">
            <a:spLocks/>
          </p:cNvSpPr>
          <p:nvPr/>
        </p:nvSpPr>
        <p:spPr bwMode="gray">
          <a:xfrm>
            <a:off x="338042" y="4025137"/>
            <a:ext cx="4449861" cy="44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000" dirty="0" smtClean="0">
                <a:solidFill>
                  <a:srgbClr val="000000"/>
                </a:solidFill>
                <a:latin typeface="Times New Roman" pitchFamily="18" charset="0"/>
                <a:ea typeface="黑体" pitchFamily="49" charset="-122"/>
                <a:cs typeface="Times New Roman" pitchFamily="18" charset="0"/>
              </a:rPr>
              <a:t>生成结构化记录</a:t>
            </a:r>
            <a:endParaRPr lang="zh-CN" altLang="en-US" sz="2000" dirty="0">
              <a:solidFill>
                <a:srgbClr val="000000"/>
              </a:solidFill>
              <a:latin typeface="Times New Roman" pitchFamily="18" charset="0"/>
              <a:ea typeface="黑体" pitchFamily="49" charset="-122"/>
              <a:cs typeface="Times New Roman" pitchFamily="18" charset="0"/>
            </a:endParaRPr>
          </a:p>
        </p:txBody>
      </p:sp>
      <p:sp>
        <p:nvSpPr>
          <p:cNvPr id="21" name="矩形 27"/>
          <p:cNvSpPr>
            <a:spLocks noChangeArrowheads="1"/>
          </p:cNvSpPr>
          <p:nvPr/>
        </p:nvSpPr>
        <p:spPr bwMode="auto">
          <a:xfrm>
            <a:off x="5942788" y="4716201"/>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000000"/>
                </a:solidFill>
                <a:latin typeface="黑体" pitchFamily="49" charset="-122"/>
                <a:ea typeface="黑体" pitchFamily="49" charset="-122"/>
              </a:rPr>
              <a:t>词语记录格式</a:t>
            </a:r>
            <a:endParaRPr lang="zh-CN" altLang="en-US" sz="2000" dirty="0">
              <a:solidFill>
                <a:srgbClr val="000000"/>
              </a:solidFill>
              <a:latin typeface="黑体" pitchFamily="49" charset="-122"/>
              <a:ea typeface="黑体" pitchFamily="49" charset="-122"/>
            </a:endParaRPr>
          </a:p>
        </p:txBody>
      </p:sp>
      <p:pic>
        <p:nvPicPr>
          <p:cNvPr id="22" name="Picture 2" descr="语料预处理记录格式"/>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2393" y="1835881"/>
            <a:ext cx="3410949" cy="26879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内容占位符 2"/>
          <p:cNvSpPr txBox="1">
            <a:spLocks/>
          </p:cNvSpPr>
          <p:nvPr/>
        </p:nvSpPr>
        <p:spPr bwMode="gray">
          <a:xfrm>
            <a:off x="338042" y="4812899"/>
            <a:ext cx="4449861" cy="431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000" dirty="0">
                <a:solidFill>
                  <a:srgbClr val="000000"/>
                </a:solidFill>
                <a:latin typeface="Times New Roman" pitchFamily="18" charset="0"/>
                <a:ea typeface="黑体" pitchFamily="49" charset="-122"/>
                <a:cs typeface="Times New Roman" pitchFamily="18" charset="0"/>
              </a:rPr>
              <a:t>本文主要研究</a:t>
            </a:r>
            <a:r>
              <a:rPr lang="zh-CN" altLang="en-US" sz="2000" dirty="0" smtClean="0">
                <a:solidFill>
                  <a:srgbClr val="000000"/>
                </a:solidFill>
                <a:latin typeface="Times New Roman" pitchFamily="18" charset="0"/>
                <a:ea typeface="黑体" pitchFamily="49" charset="-122"/>
                <a:cs typeface="Times New Roman" pitchFamily="18" charset="0"/>
              </a:rPr>
              <a:t>形容词和副词</a:t>
            </a:r>
            <a:endParaRPr lang="zh-CN" altLang="en-US" sz="2000" dirty="0">
              <a:solidFill>
                <a:srgbClr val="000000"/>
              </a:solidFill>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2410557641"/>
      </p:ext>
    </p:extLst>
  </p:cSld>
  <p:clrMapOvr>
    <a:masterClrMapping/>
  </p:clrMapOvr>
  <p:transition advTm="21613">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27"/>
          <p:cNvSpPr>
            <a:spLocks noChangeArrowheads="1"/>
          </p:cNvSpPr>
          <p:nvPr/>
        </p:nvSpPr>
        <p:spPr bwMode="auto">
          <a:xfrm>
            <a:off x="395288" y="731838"/>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smtClean="0">
                <a:solidFill>
                  <a:srgbClr val="000000"/>
                </a:solidFill>
                <a:latin typeface="黑体" pitchFamily="49" charset="-122"/>
                <a:ea typeface="黑体" pitchFamily="49" charset="-122"/>
              </a:rPr>
              <a:t>扩展方法设计</a:t>
            </a:r>
            <a:endParaRPr lang="zh-CN" altLang="en-US" sz="2400" dirty="0">
              <a:solidFill>
                <a:srgbClr val="000000"/>
              </a:solidFill>
              <a:latin typeface="黑体" pitchFamily="49" charset="-122"/>
              <a:ea typeface="黑体" pitchFamily="49" charset="-122"/>
            </a:endParaRPr>
          </a:p>
        </p:txBody>
      </p:sp>
      <p:sp>
        <p:nvSpPr>
          <p:cNvPr id="5" name="矩形 4"/>
          <p:cNvSpPr/>
          <p:nvPr/>
        </p:nvSpPr>
        <p:spPr bwMode="auto">
          <a:xfrm>
            <a:off x="323528" y="1232756"/>
            <a:ext cx="8280920" cy="36000"/>
          </a:xfrm>
          <a:prstGeom prst="rect">
            <a:avLst/>
          </a:prstGeom>
          <a:gradFill flip="none" rotWithShape="1">
            <a:gsLst>
              <a:gs pos="0">
                <a:schemeClr val="accent4">
                  <a:lumMod val="90000"/>
                  <a:lumOff val="10000"/>
                  <a:shade val="30000"/>
                  <a:satMod val="115000"/>
                </a:schemeClr>
              </a:gs>
              <a:gs pos="50000">
                <a:schemeClr val="accent4">
                  <a:lumMod val="90000"/>
                  <a:lumOff val="10000"/>
                  <a:shade val="67500"/>
                  <a:satMod val="115000"/>
                </a:schemeClr>
              </a:gs>
              <a:gs pos="100000">
                <a:schemeClr val="accent4">
                  <a:lumMod val="90000"/>
                  <a:lumOff val="10000"/>
                  <a:shade val="100000"/>
                  <a:satMod val="115000"/>
                </a:schemeClr>
              </a:gs>
            </a:gsLst>
            <a:lin ang="2700000" scaled="1"/>
            <a:tileRect/>
          </a:gra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a:lstStyle/>
          <a:p>
            <a:pPr algn="r">
              <a:defRPr/>
            </a:pPr>
            <a:endParaRPr lang="zh-CN" altLang="en-US">
              <a:latin typeface="Arial" charset="0"/>
              <a:ea typeface="+mn-ea"/>
            </a:endParaRPr>
          </a:p>
        </p:txBody>
      </p:sp>
      <p:pic>
        <p:nvPicPr>
          <p:cNvPr id="28677" name="Picture 3"/>
          <p:cNvPicPr>
            <a:picLocks noChangeAspect="1" noChangeArrowheads="1"/>
          </p:cNvPicPr>
          <p:nvPr/>
        </p:nvPicPr>
        <p:blipFill>
          <a:blip r:embed="rId3">
            <a:extLst>
              <a:ext uri="{28A0092B-C50C-407E-A947-70E740481C1C}">
                <a14:useLocalDpi xmlns:a14="http://schemas.microsoft.com/office/drawing/2010/main" val="0"/>
              </a:ext>
            </a:extLst>
          </a:blip>
          <a:srcRect b="21600"/>
          <a:stretch>
            <a:fillRect/>
          </a:stretch>
        </p:blipFill>
        <p:spPr bwMode="auto">
          <a:xfrm>
            <a:off x="0" y="-69850"/>
            <a:ext cx="4689475" cy="550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7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80" name="Rectangle 3"/>
          <p:cNvSpPr>
            <a:spLocks noChangeArrowheads="1"/>
          </p:cNvSpPr>
          <p:nvPr/>
        </p:nvSpPr>
        <p:spPr bwMode="auto">
          <a:xfrm>
            <a:off x="0" y="228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8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 name="Rectangle 2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1749" name="Picture 5" descr="基于语料研究框架"/>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5793" y="2132856"/>
            <a:ext cx="7252413" cy="25922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7"/>
          <p:cNvSpPr>
            <a:spLocks noChangeArrowheads="1"/>
          </p:cNvSpPr>
          <p:nvPr/>
        </p:nvSpPr>
        <p:spPr bwMode="auto">
          <a:xfrm>
            <a:off x="2812543" y="4954812"/>
            <a:ext cx="35189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000000"/>
                </a:solidFill>
                <a:latin typeface="黑体" pitchFamily="49" charset="-122"/>
                <a:ea typeface="黑体" pitchFamily="49" charset="-122"/>
              </a:rPr>
              <a:t>基于语料资源的情感词典扩展</a:t>
            </a:r>
            <a:endParaRPr lang="zh-CN" altLang="en-US" sz="2000" dirty="0">
              <a:solidFill>
                <a:srgbClr val="000000"/>
              </a:solidFill>
              <a:latin typeface="黑体" pitchFamily="49" charset="-122"/>
              <a:ea typeface="黑体" pitchFamily="49" charset="-122"/>
            </a:endParaRPr>
          </a:p>
        </p:txBody>
      </p:sp>
      <p:sp>
        <p:nvSpPr>
          <p:cNvPr id="4" name="矩形 3"/>
          <p:cNvSpPr/>
          <p:nvPr/>
        </p:nvSpPr>
        <p:spPr bwMode="auto">
          <a:xfrm>
            <a:off x="945792" y="3155482"/>
            <a:ext cx="7252413" cy="576064"/>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915893155"/>
      </p:ext>
    </p:extLst>
  </p:cSld>
  <p:clrMapOvr>
    <a:masterClrMapping/>
  </p:clrMapOvr>
  <p:transition advTm="2737">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27"/>
          <p:cNvSpPr>
            <a:spLocks noChangeArrowheads="1"/>
          </p:cNvSpPr>
          <p:nvPr/>
        </p:nvSpPr>
        <p:spPr bwMode="auto">
          <a:xfrm>
            <a:off x="395288" y="731838"/>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smtClean="0">
                <a:solidFill>
                  <a:srgbClr val="000000"/>
                </a:solidFill>
                <a:latin typeface="黑体" pitchFamily="49" charset="-122"/>
                <a:ea typeface="黑体" pitchFamily="49" charset="-122"/>
              </a:rPr>
              <a:t>情感词语选择与倾向计算</a:t>
            </a:r>
            <a:endParaRPr lang="zh-CN" altLang="en-US" sz="2400" dirty="0">
              <a:solidFill>
                <a:srgbClr val="000000"/>
              </a:solidFill>
              <a:latin typeface="黑体" pitchFamily="49" charset="-122"/>
              <a:ea typeface="黑体" pitchFamily="49" charset="-122"/>
            </a:endParaRPr>
          </a:p>
        </p:txBody>
      </p:sp>
      <p:sp>
        <p:nvSpPr>
          <p:cNvPr id="5" name="矩形 4"/>
          <p:cNvSpPr/>
          <p:nvPr/>
        </p:nvSpPr>
        <p:spPr bwMode="auto">
          <a:xfrm>
            <a:off x="323528" y="1232756"/>
            <a:ext cx="8280920" cy="36000"/>
          </a:xfrm>
          <a:prstGeom prst="rect">
            <a:avLst/>
          </a:prstGeom>
          <a:gradFill flip="none" rotWithShape="1">
            <a:gsLst>
              <a:gs pos="0">
                <a:schemeClr val="accent4">
                  <a:lumMod val="90000"/>
                  <a:lumOff val="10000"/>
                  <a:shade val="30000"/>
                  <a:satMod val="115000"/>
                </a:schemeClr>
              </a:gs>
              <a:gs pos="50000">
                <a:schemeClr val="accent4">
                  <a:lumMod val="90000"/>
                  <a:lumOff val="10000"/>
                  <a:shade val="67500"/>
                  <a:satMod val="115000"/>
                </a:schemeClr>
              </a:gs>
              <a:gs pos="100000">
                <a:schemeClr val="accent4">
                  <a:lumMod val="90000"/>
                  <a:lumOff val="10000"/>
                  <a:shade val="100000"/>
                  <a:satMod val="115000"/>
                </a:schemeClr>
              </a:gs>
            </a:gsLst>
            <a:lin ang="2700000" scaled="1"/>
            <a:tileRect/>
          </a:gra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a:lstStyle/>
          <a:p>
            <a:pPr algn="r">
              <a:defRPr/>
            </a:pPr>
            <a:endParaRPr lang="zh-CN" altLang="en-US">
              <a:latin typeface="Arial" charset="0"/>
              <a:ea typeface="+mn-ea"/>
            </a:endParaRPr>
          </a:p>
        </p:txBody>
      </p:sp>
      <p:pic>
        <p:nvPicPr>
          <p:cNvPr id="28677" name="Picture 3"/>
          <p:cNvPicPr>
            <a:picLocks noChangeAspect="1" noChangeArrowheads="1"/>
          </p:cNvPicPr>
          <p:nvPr/>
        </p:nvPicPr>
        <p:blipFill>
          <a:blip r:embed="rId3">
            <a:extLst>
              <a:ext uri="{28A0092B-C50C-407E-A947-70E740481C1C}">
                <a14:useLocalDpi xmlns:a14="http://schemas.microsoft.com/office/drawing/2010/main" val="0"/>
              </a:ext>
            </a:extLst>
          </a:blip>
          <a:srcRect b="21600"/>
          <a:stretch>
            <a:fillRect/>
          </a:stretch>
        </p:blipFill>
        <p:spPr bwMode="auto">
          <a:xfrm>
            <a:off x="0" y="-69850"/>
            <a:ext cx="4689475" cy="550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7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80" name="Rectangle 3"/>
          <p:cNvSpPr>
            <a:spLocks noChangeArrowheads="1"/>
          </p:cNvSpPr>
          <p:nvPr/>
        </p:nvSpPr>
        <p:spPr bwMode="auto">
          <a:xfrm>
            <a:off x="0" y="228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8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 name="Rectangle 2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内容占位符 2"/>
          <p:cNvSpPr txBox="1">
            <a:spLocks/>
          </p:cNvSpPr>
          <p:nvPr/>
        </p:nvSpPr>
        <p:spPr bwMode="gray">
          <a:xfrm>
            <a:off x="390133" y="5056437"/>
            <a:ext cx="3528392" cy="431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indent="0" eaLnBrk="1" hangingPunct="1">
              <a:lnSpc>
                <a:spcPct val="120000"/>
              </a:lnSpc>
              <a:spcBef>
                <a:spcPct val="20000"/>
              </a:spcBef>
            </a:pPr>
            <a:r>
              <a:rPr lang="zh-CN" altLang="en-US" sz="2000" dirty="0" smtClean="0">
                <a:solidFill>
                  <a:srgbClr val="000000"/>
                </a:solidFill>
                <a:latin typeface="Times New Roman" pitchFamily="18" charset="0"/>
                <a:ea typeface="黑体" pitchFamily="49" charset="-122"/>
                <a:cs typeface="Times New Roman" pitchFamily="18" charset="0"/>
              </a:rPr>
              <a:t>基于语言特征的情感词典扩展</a:t>
            </a:r>
            <a:endParaRPr lang="zh-CN" altLang="en-US" sz="2000" dirty="0">
              <a:solidFill>
                <a:srgbClr val="000000"/>
              </a:solidFill>
              <a:latin typeface="Times New Roman" pitchFamily="18" charset="0"/>
              <a:ea typeface="黑体" pitchFamily="49" charset="-122"/>
              <a:cs typeface="Times New Roman" pitchFamily="18" charset="0"/>
            </a:endParaRPr>
          </a:p>
        </p:txBody>
      </p:sp>
      <p:sp>
        <p:nvSpPr>
          <p:cNvPr id="17" name="内容占位符 2"/>
          <p:cNvSpPr txBox="1">
            <a:spLocks/>
          </p:cNvSpPr>
          <p:nvPr/>
        </p:nvSpPr>
        <p:spPr bwMode="gray">
          <a:xfrm>
            <a:off x="4858255" y="5107151"/>
            <a:ext cx="3528389" cy="431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indent="0" eaLnBrk="1" hangingPunct="1">
              <a:lnSpc>
                <a:spcPct val="120000"/>
              </a:lnSpc>
              <a:spcBef>
                <a:spcPct val="20000"/>
              </a:spcBef>
            </a:pPr>
            <a:r>
              <a:rPr lang="zh-CN" altLang="en-US" sz="2000" dirty="0" smtClean="0">
                <a:solidFill>
                  <a:srgbClr val="000000"/>
                </a:solidFill>
                <a:latin typeface="Times New Roman" pitchFamily="18" charset="0"/>
                <a:ea typeface="黑体" pitchFamily="49" charset="-122"/>
                <a:cs typeface="Times New Roman" pitchFamily="18" charset="0"/>
              </a:rPr>
              <a:t>基于统计特征的情感词典扩展</a:t>
            </a:r>
            <a:endParaRPr lang="zh-CN" altLang="en-US" sz="2000" dirty="0">
              <a:solidFill>
                <a:srgbClr val="000000"/>
              </a:solidFill>
              <a:latin typeface="Times New Roman" pitchFamily="18" charset="0"/>
              <a:ea typeface="黑体" pitchFamily="49" charset="-122"/>
              <a:cs typeface="Times New Roman" pitchFamily="18" charset="0"/>
            </a:endParaRPr>
          </a:p>
        </p:txBody>
      </p:sp>
      <p:pic>
        <p:nvPicPr>
          <p:cNvPr id="12" name="Picture 2" descr="图片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6014" y="1988841"/>
            <a:ext cx="3707603" cy="2995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基于上下文"/>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83968" y="1988840"/>
            <a:ext cx="4676965" cy="29950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9130757"/>
      </p:ext>
    </p:extLst>
  </p:cSld>
  <p:clrMapOvr>
    <a:masterClrMapping/>
  </p:clrMapOvr>
  <p:transition advTm="11075">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27"/>
          <p:cNvSpPr>
            <a:spLocks noChangeArrowheads="1"/>
          </p:cNvSpPr>
          <p:nvPr/>
        </p:nvSpPr>
        <p:spPr bwMode="auto">
          <a:xfrm>
            <a:off x="395288" y="731838"/>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smtClean="0">
                <a:solidFill>
                  <a:srgbClr val="000000"/>
                </a:solidFill>
                <a:latin typeface="黑体" pitchFamily="49" charset="-122"/>
                <a:ea typeface="黑体" pitchFamily="49" charset="-122"/>
              </a:rPr>
              <a:t>情感词语选择与倾向计算</a:t>
            </a:r>
            <a:endParaRPr lang="zh-CN" altLang="en-US" sz="2400" dirty="0">
              <a:solidFill>
                <a:srgbClr val="000000"/>
              </a:solidFill>
              <a:latin typeface="黑体" pitchFamily="49" charset="-122"/>
              <a:ea typeface="黑体" pitchFamily="49" charset="-122"/>
            </a:endParaRPr>
          </a:p>
        </p:txBody>
      </p:sp>
      <p:sp>
        <p:nvSpPr>
          <p:cNvPr id="5" name="矩形 4"/>
          <p:cNvSpPr/>
          <p:nvPr/>
        </p:nvSpPr>
        <p:spPr bwMode="auto">
          <a:xfrm>
            <a:off x="323528" y="1232756"/>
            <a:ext cx="8280920" cy="36000"/>
          </a:xfrm>
          <a:prstGeom prst="rect">
            <a:avLst/>
          </a:prstGeom>
          <a:gradFill flip="none" rotWithShape="1">
            <a:gsLst>
              <a:gs pos="0">
                <a:schemeClr val="accent4">
                  <a:lumMod val="90000"/>
                  <a:lumOff val="10000"/>
                  <a:shade val="30000"/>
                  <a:satMod val="115000"/>
                </a:schemeClr>
              </a:gs>
              <a:gs pos="50000">
                <a:schemeClr val="accent4">
                  <a:lumMod val="90000"/>
                  <a:lumOff val="10000"/>
                  <a:shade val="67500"/>
                  <a:satMod val="115000"/>
                </a:schemeClr>
              </a:gs>
              <a:gs pos="100000">
                <a:schemeClr val="accent4">
                  <a:lumMod val="90000"/>
                  <a:lumOff val="10000"/>
                  <a:shade val="100000"/>
                  <a:satMod val="115000"/>
                </a:schemeClr>
              </a:gs>
            </a:gsLst>
            <a:lin ang="2700000" scaled="1"/>
            <a:tileRect/>
          </a:gra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a:lstStyle/>
          <a:p>
            <a:pPr algn="r">
              <a:defRPr/>
            </a:pPr>
            <a:endParaRPr lang="zh-CN" altLang="en-US">
              <a:latin typeface="Arial" charset="0"/>
              <a:ea typeface="+mn-ea"/>
            </a:endParaRPr>
          </a:p>
        </p:txBody>
      </p:sp>
      <p:pic>
        <p:nvPicPr>
          <p:cNvPr id="28677" name="Picture 3"/>
          <p:cNvPicPr>
            <a:picLocks noChangeAspect="1" noChangeArrowheads="1"/>
          </p:cNvPicPr>
          <p:nvPr/>
        </p:nvPicPr>
        <p:blipFill>
          <a:blip r:embed="rId3">
            <a:extLst>
              <a:ext uri="{28A0092B-C50C-407E-A947-70E740481C1C}">
                <a14:useLocalDpi xmlns:a14="http://schemas.microsoft.com/office/drawing/2010/main" val="0"/>
              </a:ext>
            </a:extLst>
          </a:blip>
          <a:srcRect b="21600"/>
          <a:stretch>
            <a:fillRect/>
          </a:stretch>
        </p:blipFill>
        <p:spPr bwMode="auto">
          <a:xfrm>
            <a:off x="0" y="-69850"/>
            <a:ext cx="4689475" cy="550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7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80" name="Rectangle 3"/>
          <p:cNvSpPr>
            <a:spLocks noChangeArrowheads="1"/>
          </p:cNvSpPr>
          <p:nvPr/>
        </p:nvSpPr>
        <p:spPr bwMode="auto">
          <a:xfrm>
            <a:off x="0" y="228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8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 name="Rectangle 2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内容占位符 2"/>
          <p:cNvSpPr txBox="1">
            <a:spLocks/>
          </p:cNvSpPr>
          <p:nvPr/>
        </p:nvSpPr>
        <p:spPr bwMode="gray">
          <a:xfrm>
            <a:off x="755576" y="1462411"/>
            <a:ext cx="4449861" cy="431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000" dirty="0" smtClean="0">
                <a:solidFill>
                  <a:srgbClr val="000000"/>
                </a:solidFill>
                <a:latin typeface="Times New Roman" pitchFamily="18" charset="0"/>
                <a:ea typeface="黑体" pitchFamily="49" charset="-122"/>
                <a:cs typeface="Times New Roman" pitchFamily="18" charset="0"/>
              </a:rPr>
              <a:t>基于语言特征的情感词典扩展</a:t>
            </a:r>
            <a:endParaRPr lang="zh-CN" altLang="en-US" sz="2000" dirty="0">
              <a:solidFill>
                <a:srgbClr val="000000"/>
              </a:solidFill>
              <a:latin typeface="Times New Roman" pitchFamily="18" charset="0"/>
              <a:ea typeface="黑体" pitchFamily="49" charset="-122"/>
              <a:cs typeface="Times New Roman" pitchFamily="18" charset="0"/>
            </a:endParaRPr>
          </a:p>
        </p:txBody>
      </p:sp>
      <p:sp>
        <p:nvSpPr>
          <p:cNvPr id="17" name="内容占位符 2"/>
          <p:cNvSpPr txBox="1">
            <a:spLocks/>
          </p:cNvSpPr>
          <p:nvPr/>
        </p:nvSpPr>
        <p:spPr bwMode="gray">
          <a:xfrm>
            <a:off x="755579" y="2006300"/>
            <a:ext cx="4449861" cy="431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000" dirty="0" smtClean="0">
                <a:solidFill>
                  <a:srgbClr val="000000"/>
                </a:solidFill>
                <a:latin typeface="Times New Roman" pitchFamily="18" charset="0"/>
                <a:ea typeface="黑体" pitchFamily="49" charset="-122"/>
                <a:cs typeface="Times New Roman" pitchFamily="18" charset="0"/>
              </a:rPr>
              <a:t>基于统计特征的情感词典扩展</a:t>
            </a:r>
            <a:endParaRPr lang="zh-CN" altLang="en-US" sz="2000" dirty="0">
              <a:solidFill>
                <a:srgbClr val="000000"/>
              </a:solidFill>
              <a:latin typeface="Times New Roman" pitchFamily="18" charset="0"/>
              <a:ea typeface="黑体" pitchFamily="49" charset="-122"/>
              <a:cs typeface="Times New Roman" pitchFamily="18" charset="0"/>
            </a:endParaRPr>
          </a:p>
        </p:txBody>
      </p:sp>
      <p:sp>
        <p:nvSpPr>
          <p:cNvPr id="11" name="内容占位符 2"/>
          <p:cNvSpPr txBox="1">
            <a:spLocks/>
          </p:cNvSpPr>
          <p:nvPr/>
        </p:nvSpPr>
        <p:spPr bwMode="gray">
          <a:xfrm>
            <a:off x="1192628" y="4066930"/>
            <a:ext cx="7331428" cy="431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p"/>
            </a:pPr>
            <a:r>
              <a:rPr lang="zh-CN" altLang="en-US" sz="2000" dirty="0" smtClean="0">
                <a:solidFill>
                  <a:srgbClr val="000000"/>
                </a:solidFill>
                <a:latin typeface="Times New Roman" pitchFamily="18" charset="0"/>
                <a:ea typeface="黑体" pitchFamily="49" charset="-122"/>
                <a:cs typeface="Times New Roman" pitchFamily="18" charset="0"/>
              </a:rPr>
              <a:t>基于语言特征的方法召回率较高</a:t>
            </a:r>
            <a:endParaRPr lang="zh-CN" altLang="en-US" sz="2000" dirty="0">
              <a:solidFill>
                <a:srgbClr val="000000"/>
              </a:solidFill>
              <a:latin typeface="Times New Roman" pitchFamily="18" charset="0"/>
              <a:ea typeface="黑体" pitchFamily="49" charset="-122"/>
              <a:cs typeface="Times New Roman" pitchFamily="18" charset="0"/>
            </a:endParaRPr>
          </a:p>
        </p:txBody>
      </p:sp>
      <p:sp>
        <p:nvSpPr>
          <p:cNvPr id="12" name="内容占位符 2"/>
          <p:cNvSpPr txBox="1">
            <a:spLocks/>
          </p:cNvSpPr>
          <p:nvPr/>
        </p:nvSpPr>
        <p:spPr bwMode="gray">
          <a:xfrm>
            <a:off x="1179240" y="4639239"/>
            <a:ext cx="7200800" cy="115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p"/>
            </a:pPr>
            <a:r>
              <a:rPr lang="zh-CN" altLang="en-US" sz="2000" dirty="0" smtClean="0">
                <a:solidFill>
                  <a:srgbClr val="000000"/>
                </a:solidFill>
                <a:latin typeface="Times New Roman" pitchFamily="18" charset="0"/>
                <a:ea typeface="黑体" pitchFamily="49" charset="-122"/>
                <a:cs typeface="Times New Roman" pitchFamily="18" charset="0"/>
              </a:rPr>
              <a:t>基于统计特征的方法在</a:t>
            </a:r>
            <a:r>
              <a:rPr lang="en-US" altLang="zh-CN" sz="2000" dirty="0" smtClean="0">
                <a:solidFill>
                  <a:srgbClr val="000000"/>
                </a:solidFill>
                <a:latin typeface="Times New Roman" pitchFamily="18" charset="0"/>
                <a:ea typeface="黑体" pitchFamily="49" charset="-122"/>
                <a:cs typeface="Times New Roman" pitchFamily="18" charset="0"/>
              </a:rPr>
              <a:t>W=1</a:t>
            </a:r>
            <a:r>
              <a:rPr lang="zh-CN" altLang="en-US" sz="2000" dirty="0" smtClean="0">
                <a:solidFill>
                  <a:srgbClr val="000000"/>
                </a:solidFill>
                <a:latin typeface="Times New Roman" pitchFamily="18" charset="0"/>
                <a:ea typeface="黑体" pitchFamily="49" charset="-122"/>
                <a:cs typeface="Times New Roman" pitchFamily="18" charset="0"/>
              </a:rPr>
              <a:t>时准确率最高；</a:t>
            </a:r>
            <a:r>
              <a:rPr lang="en-US" altLang="zh-CN" sz="2000" dirty="0" smtClean="0">
                <a:solidFill>
                  <a:srgbClr val="000000"/>
                </a:solidFill>
                <a:latin typeface="Times New Roman" pitchFamily="18" charset="0"/>
                <a:ea typeface="黑体" pitchFamily="49" charset="-122"/>
                <a:cs typeface="Times New Roman" pitchFamily="18" charset="0"/>
              </a:rPr>
              <a:t>W=2</a:t>
            </a:r>
            <a:r>
              <a:rPr lang="zh-CN" altLang="en-US" sz="2000" dirty="0" smtClean="0">
                <a:solidFill>
                  <a:srgbClr val="000000"/>
                </a:solidFill>
                <a:latin typeface="Times New Roman" pitchFamily="18" charset="0"/>
                <a:ea typeface="黑体" pitchFamily="49" charset="-122"/>
                <a:cs typeface="Times New Roman" pitchFamily="18" charset="0"/>
              </a:rPr>
              <a:t>时召回率较高，准确率和</a:t>
            </a:r>
            <a:r>
              <a:rPr lang="en-US" altLang="zh-CN" sz="2000" dirty="0">
                <a:solidFill>
                  <a:srgbClr val="000000"/>
                </a:solidFill>
                <a:latin typeface="Times New Roman" pitchFamily="18" charset="0"/>
                <a:ea typeface="黑体" pitchFamily="49" charset="-122"/>
                <a:cs typeface="Times New Roman" pitchFamily="18" charset="0"/>
              </a:rPr>
              <a:t>F</a:t>
            </a:r>
            <a:r>
              <a:rPr lang="zh-CN" altLang="en-US" sz="2000" dirty="0">
                <a:solidFill>
                  <a:srgbClr val="000000"/>
                </a:solidFill>
                <a:latin typeface="Times New Roman" pitchFamily="18" charset="0"/>
                <a:ea typeface="黑体" pitchFamily="49" charset="-122"/>
                <a:cs typeface="Times New Roman" pitchFamily="18" charset="0"/>
              </a:rPr>
              <a:t>值</a:t>
            </a:r>
            <a:r>
              <a:rPr lang="zh-CN" altLang="en-US" sz="2000" dirty="0" smtClean="0">
                <a:solidFill>
                  <a:srgbClr val="000000"/>
                </a:solidFill>
                <a:latin typeface="Times New Roman" pitchFamily="18" charset="0"/>
                <a:ea typeface="黑体" pitchFamily="49" charset="-122"/>
                <a:cs typeface="Times New Roman" pitchFamily="18" charset="0"/>
              </a:rPr>
              <a:t>略有下降；</a:t>
            </a:r>
            <a:r>
              <a:rPr lang="en-US" altLang="zh-CN" sz="2000" dirty="0" smtClean="0">
                <a:solidFill>
                  <a:srgbClr val="000000"/>
                </a:solidFill>
                <a:latin typeface="Times New Roman" pitchFamily="18" charset="0"/>
                <a:ea typeface="黑体" pitchFamily="49" charset="-122"/>
                <a:cs typeface="Times New Roman" pitchFamily="18" charset="0"/>
              </a:rPr>
              <a:t>W=3</a:t>
            </a:r>
            <a:r>
              <a:rPr lang="zh-CN" altLang="en-US" sz="2000" dirty="0" smtClean="0">
                <a:solidFill>
                  <a:srgbClr val="000000"/>
                </a:solidFill>
                <a:latin typeface="Times New Roman" pitchFamily="18" charset="0"/>
                <a:ea typeface="黑体" pitchFamily="49" charset="-122"/>
                <a:cs typeface="Times New Roman" pitchFamily="18" charset="0"/>
              </a:rPr>
              <a:t>时评测性能下降较快</a:t>
            </a:r>
            <a:endParaRPr lang="zh-CN" altLang="en-US" sz="2000" dirty="0">
              <a:solidFill>
                <a:srgbClr val="000000"/>
              </a:solidFill>
              <a:latin typeface="Times New Roman" pitchFamily="18" charset="0"/>
              <a:ea typeface="黑体" pitchFamily="49" charset="-122"/>
              <a:cs typeface="Times New Roman" pitchFamily="18" charset="0"/>
            </a:endParaRPr>
          </a:p>
        </p:txBody>
      </p:sp>
      <p:sp>
        <p:nvSpPr>
          <p:cNvPr id="13" name="圆角矩形 12"/>
          <p:cNvSpPr/>
          <p:nvPr/>
        </p:nvSpPr>
        <p:spPr bwMode="auto">
          <a:xfrm>
            <a:off x="858954" y="2785884"/>
            <a:ext cx="1881673" cy="576262"/>
          </a:xfrm>
          <a:prstGeom prst="roundRect">
            <a:avLst/>
          </a:prstGeom>
          <a:solidFill>
            <a:srgbClr val="0062AC"/>
          </a:solidFill>
          <a:ln>
            <a:solidFill>
              <a:srgbClr val="00B0F0"/>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rgbClr val="FFFFFF"/>
                </a:solidFill>
                <a:latin typeface="黑体" pitchFamily="49" charset="-122"/>
                <a:ea typeface="黑体" pitchFamily="49" charset="-122"/>
              </a:rPr>
              <a:t>评测结论</a:t>
            </a:r>
          </a:p>
        </p:txBody>
      </p:sp>
      <p:sp>
        <p:nvSpPr>
          <p:cNvPr id="14" name="内容占位符 2"/>
          <p:cNvSpPr txBox="1">
            <a:spLocks/>
          </p:cNvSpPr>
          <p:nvPr/>
        </p:nvSpPr>
        <p:spPr bwMode="gray">
          <a:xfrm>
            <a:off x="1201012" y="3501008"/>
            <a:ext cx="7331428" cy="431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p"/>
            </a:pPr>
            <a:r>
              <a:rPr lang="zh-CN" altLang="en-US" sz="2000" dirty="0">
                <a:solidFill>
                  <a:srgbClr val="000000"/>
                </a:solidFill>
                <a:latin typeface="Times New Roman" pitchFamily="18" charset="0"/>
                <a:ea typeface="黑体" pitchFamily="49" charset="-122"/>
                <a:cs typeface="Times New Roman" pitchFamily="18" charset="0"/>
              </a:rPr>
              <a:t>应用</a:t>
            </a:r>
            <a:r>
              <a:rPr lang="zh-CN" altLang="en-US" sz="2000" dirty="0" smtClean="0">
                <a:solidFill>
                  <a:srgbClr val="000000"/>
                </a:solidFill>
                <a:latin typeface="Times New Roman" pitchFamily="18" charset="0"/>
                <a:ea typeface="黑体" pitchFamily="49" charset="-122"/>
                <a:cs typeface="Times New Roman" pitchFamily="18" charset="0"/>
              </a:rPr>
              <a:t>于</a:t>
            </a:r>
            <a:r>
              <a:rPr lang="en-US" altLang="zh-CN" sz="2000" dirty="0" smtClean="0">
                <a:solidFill>
                  <a:srgbClr val="000000"/>
                </a:solidFill>
                <a:latin typeface="Times New Roman" pitchFamily="18" charset="0"/>
                <a:ea typeface="黑体" pitchFamily="49" charset="-122"/>
                <a:cs typeface="Times New Roman" pitchFamily="18" charset="0"/>
              </a:rPr>
              <a:t>Hotel</a:t>
            </a:r>
            <a:r>
              <a:rPr lang="zh-CN" altLang="en-US" sz="2000" dirty="0" smtClean="0">
                <a:solidFill>
                  <a:srgbClr val="000000"/>
                </a:solidFill>
                <a:latin typeface="Times New Roman" pitchFamily="18" charset="0"/>
                <a:ea typeface="黑体" pitchFamily="49" charset="-122"/>
                <a:cs typeface="Times New Roman" pitchFamily="18" charset="0"/>
              </a:rPr>
              <a:t>、</a:t>
            </a:r>
            <a:r>
              <a:rPr lang="en-US" altLang="zh-CN" sz="2000" dirty="0" smtClean="0">
                <a:solidFill>
                  <a:srgbClr val="000000"/>
                </a:solidFill>
                <a:latin typeface="Times New Roman" pitchFamily="18" charset="0"/>
                <a:ea typeface="黑体" pitchFamily="49" charset="-122"/>
                <a:cs typeface="Times New Roman" pitchFamily="18" charset="0"/>
              </a:rPr>
              <a:t>Book</a:t>
            </a:r>
            <a:r>
              <a:rPr lang="zh-CN" altLang="en-US" sz="2000" dirty="0" smtClean="0">
                <a:solidFill>
                  <a:srgbClr val="000000"/>
                </a:solidFill>
                <a:latin typeface="Times New Roman" pitchFamily="18" charset="0"/>
                <a:ea typeface="黑体" pitchFamily="49" charset="-122"/>
                <a:cs typeface="Times New Roman" pitchFamily="18" charset="0"/>
              </a:rPr>
              <a:t>、</a:t>
            </a:r>
            <a:r>
              <a:rPr lang="en-US" altLang="zh-CN" sz="2000" dirty="0" smtClean="0">
                <a:solidFill>
                  <a:srgbClr val="000000"/>
                </a:solidFill>
                <a:latin typeface="Times New Roman" pitchFamily="18" charset="0"/>
                <a:ea typeface="黑体" pitchFamily="49" charset="-122"/>
                <a:cs typeface="Times New Roman" pitchFamily="18" charset="0"/>
              </a:rPr>
              <a:t>NoteBook</a:t>
            </a:r>
            <a:r>
              <a:rPr lang="zh-CN" altLang="en-US" sz="2000" dirty="0" smtClean="0">
                <a:solidFill>
                  <a:srgbClr val="000000"/>
                </a:solidFill>
                <a:latin typeface="Times New Roman" pitchFamily="18" charset="0"/>
                <a:ea typeface="黑体" pitchFamily="49" charset="-122"/>
                <a:cs typeface="Times New Roman" pitchFamily="18" charset="0"/>
              </a:rPr>
              <a:t>领域</a:t>
            </a:r>
            <a:r>
              <a:rPr lang="zh-CN" altLang="en-US" sz="2000" dirty="0">
                <a:solidFill>
                  <a:srgbClr val="000000"/>
                </a:solidFill>
                <a:latin typeface="Times New Roman" pitchFamily="18" charset="0"/>
                <a:ea typeface="黑体" pitchFamily="49" charset="-122"/>
                <a:cs typeface="Times New Roman" pitchFamily="18" charset="0"/>
              </a:rPr>
              <a:t>语料</a:t>
            </a:r>
          </a:p>
        </p:txBody>
      </p:sp>
    </p:spTree>
    <p:extLst>
      <p:ext uri="{BB962C8B-B14F-4D97-AF65-F5344CB8AC3E}">
        <p14:creationId xmlns:p14="http://schemas.microsoft.com/office/powerpoint/2010/main" val="2846086425"/>
      </p:ext>
    </p:extLst>
  </p:cSld>
  <p:clrMapOvr>
    <a:masterClrMapping/>
  </p:clrMapOvr>
  <p:transition advTm="29433">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27"/>
          <p:cNvSpPr>
            <a:spLocks noChangeArrowheads="1"/>
          </p:cNvSpPr>
          <p:nvPr/>
        </p:nvSpPr>
        <p:spPr bwMode="auto">
          <a:xfrm>
            <a:off x="395288" y="731838"/>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smtClean="0">
                <a:solidFill>
                  <a:srgbClr val="000000"/>
                </a:solidFill>
                <a:latin typeface="黑体" pitchFamily="49" charset="-122"/>
                <a:ea typeface="黑体" pitchFamily="49" charset="-122"/>
              </a:rPr>
              <a:t>情感词语选择与倾向计算</a:t>
            </a:r>
            <a:endParaRPr lang="zh-CN" altLang="en-US" sz="2400" dirty="0">
              <a:solidFill>
                <a:srgbClr val="000000"/>
              </a:solidFill>
              <a:latin typeface="黑体" pitchFamily="49" charset="-122"/>
              <a:ea typeface="黑体" pitchFamily="49" charset="-122"/>
            </a:endParaRPr>
          </a:p>
        </p:txBody>
      </p:sp>
      <p:sp>
        <p:nvSpPr>
          <p:cNvPr id="5" name="矩形 4"/>
          <p:cNvSpPr/>
          <p:nvPr/>
        </p:nvSpPr>
        <p:spPr bwMode="auto">
          <a:xfrm>
            <a:off x="323528" y="1232756"/>
            <a:ext cx="8280920" cy="36000"/>
          </a:xfrm>
          <a:prstGeom prst="rect">
            <a:avLst/>
          </a:prstGeom>
          <a:gradFill flip="none" rotWithShape="1">
            <a:gsLst>
              <a:gs pos="0">
                <a:schemeClr val="accent4">
                  <a:lumMod val="90000"/>
                  <a:lumOff val="10000"/>
                  <a:shade val="30000"/>
                  <a:satMod val="115000"/>
                </a:schemeClr>
              </a:gs>
              <a:gs pos="50000">
                <a:schemeClr val="accent4">
                  <a:lumMod val="90000"/>
                  <a:lumOff val="10000"/>
                  <a:shade val="67500"/>
                  <a:satMod val="115000"/>
                </a:schemeClr>
              </a:gs>
              <a:gs pos="100000">
                <a:schemeClr val="accent4">
                  <a:lumMod val="90000"/>
                  <a:lumOff val="10000"/>
                  <a:shade val="100000"/>
                  <a:satMod val="115000"/>
                </a:schemeClr>
              </a:gs>
            </a:gsLst>
            <a:lin ang="2700000" scaled="1"/>
            <a:tileRect/>
          </a:gra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a:lstStyle/>
          <a:p>
            <a:pPr algn="r">
              <a:defRPr/>
            </a:pPr>
            <a:endParaRPr lang="zh-CN" altLang="en-US">
              <a:latin typeface="Arial" charset="0"/>
              <a:ea typeface="+mn-ea"/>
            </a:endParaRPr>
          </a:p>
        </p:txBody>
      </p:sp>
      <p:pic>
        <p:nvPicPr>
          <p:cNvPr id="28677" name="Picture 3"/>
          <p:cNvPicPr>
            <a:picLocks noChangeAspect="1" noChangeArrowheads="1"/>
          </p:cNvPicPr>
          <p:nvPr/>
        </p:nvPicPr>
        <p:blipFill>
          <a:blip r:embed="rId4">
            <a:extLst>
              <a:ext uri="{28A0092B-C50C-407E-A947-70E740481C1C}">
                <a14:useLocalDpi xmlns:a14="http://schemas.microsoft.com/office/drawing/2010/main" val="0"/>
              </a:ext>
            </a:extLst>
          </a:blip>
          <a:srcRect b="21600"/>
          <a:stretch>
            <a:fillRect/>
          </a:stretch>
        </p:blipFill>
        <p:spPr bwMode="auto">
          <a:xfrm>
            <a:off x="0" y="-69850"/>
            <a:ext cx="4689475" cy="550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7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80" name="Rectangle 3"/>
          <p:cNvSpPr>
            <a:spLocks noChangeArrowheads="1"/>
          </p:cNvSpPr>
          <p:nvPr/>
        </p:nvSpPr>
        <p:spPr bwMode="auto">
          <a:xfrm>
            <a:off x="0" y="228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8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 name="Rectangle 2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内容占位符 2"/>
          <p:cNvSpPr txBox="1">
            <a:spLocks/>
          </p:cNvSpPr>
          <p:nvPr/>
        </p:nvSpPr>
        <p:spPr bwMode="gray">
          <a:xfrm>
            <a:off x="755576" y="1462411"/>
            <a:ext cx="4449861" cy="431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000" dirty="0" smtClean="0">
                <a:solidFill>
                  <a:srgbClr val="000000"/>
                </a:solidFill>
                <a:latin typeface="Times New Roman" pitchFamily="18" charset="0"/>
                <a:ea typeface="黑体" pitchFamily="49" charset="-122"/>
                <a:cs typeface="Times New Roman" pitchFamily="18" charset="0"/>
              </a:rPr>
              <a:t>基于混合特征的情感词典扩展</a:t>
            </a:r>
            <a:endParaRPr lang="zh-CN" altLang="en-US" sz="2000" dirty="0">
              <a:solidFill>
                <a:srgbClr val="000000"/>
              </a:solidFill>
              <a:latin typeface="Times New Roman" pitchFamily="18" charset="0"/>
              <a:ea typeface="黑体" pitchFamily="49" charset="-122"/>
              <a:cs typeface="Times New Roman" pitchFamily="18" charset="0"/>
            </a:endParaRPr>
          </a:p>
        </p:txBody>
      </p:sp>
      <p:pic>
        <p:nvPicPr>
          <p:cNvPr id="39938" name="Picture 2" descr="基于混合方法"/>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8722" y="2037858"/>
            <a:ext cx="5995264" cy="39834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5833786" y="2852936"/>
            <a:ext cx="699230" cy="400110"/>
          </a:xfrm>
          <a:prstGeom prst="rect">
            <a:avLst/>
          </a:prstGeom>
        </p:spPr>
        <p:txBody>
          <a:bodyPr wrap="none">
            <a:spAutoFit/>
          </a:bodyPr>
          <a:lstStyle/>
          <a:p>
            <a:r>
              <a:rPr lang="en-US" altLang="zh-CN" sz="2000" dirty="0" smtClean="0">
                <a:solidFill>
                  <a:srgbClr val="FF0000"/>
                </a:solidFill>
                <a:latin typeface="Times New Roman" pitchFamily="18" charset="0"/>
                <a:ea typeface="黑体" pitchFamily="49" charset="-122"/>
                <a:cs typeface="Times New Roman" pitchFamily="18" charset="0"/>
              </a:rPr>
              <a:t>W=1</a:t>
            </a:r>
            <a:endParaRPr lang="zh-CN" altLang="en-US" sz="2000" dirty="0">
              <a:solidFill>
                <a:srgbClr val="FF0000"/>
              </a:solidFill>
              <a:latin typeface="Times New Roman" pitchFamily="18" charset="0"/>
              <a:ea typeface="黑体" pitchFamily="49" charset="-122"/>
              <a:cs typeface="Times New Roman" pitchFamily="18" charset="0"/>
            </a:endParaRPr>
          </a:p>
        </p:txBody>
      </p:sp>
      <p:sp>
        <p:nvSpPr>
          <p:cNvPr id="15" name="矩形 14"/>
          <p:cNvSpPr/>
          <p:nvPr/>
        </p:nvSpPr>
        <p:spPr>
          <a:xfrm>
            <a:off x="5833357" y="4725144"/>
            <a:ext cx="699230" cy="400110"/>
          </a:xfrm>
          <a:prstGeom prst="rect">
            <a:avLst/>
          </a:prstGeom>
        </p:spPr>
        <p:txBody>
          <a:bodyPr wrap="none">
            <a:spAutoFit/>
          </a:bodyPr>
          <a:lstStyle/>
          <a:p>
            <a:r>
              <a:rPr lang="en-US" altLang="zh-CN" sz="2000" dirty="0" smtClean="0">
                <a:solidFill>
                  <a:srgbClr val="FF0000"/>
                </a:solidFill>
                <a:latin typeface="Times New Roman" pitchFamily="18" charset="0"/>
                <a:ea typeface="黑体" pitchFamily="49" charset="-122"/>
                <a:cs typeface="Times New Roman" pitchFamily="18" charset="0"/>
              </a:rPr>
              <a:t>W=2</a:t>
            </a:r>
            <a:endParaRPr lang="zh-CN" altLang="en-US" sz="2000" dirty="0">
              <a:solidFill>
                <a:srgbClr val="FF0000"/>
              </a:solidFill>
              <a:latin typeface="Times New Roman" pitchFamily="18" charset="0"/>
              <a:ea typeface="黑体" pitchFamily="49" charset="-122"/>
              <a:cs typeface="Times New Roman" pitchFamily="18" charset="0"/>
            </a:endParaRPr>
          </a:p>
        </p:txBody>
      </p:sp>
      <p:sp>
        <p:nvSpPr>
          <p:cNvPr id="32" name="矩形 31"/>
          <p:cNvSpPr/>
          <p:nvPr/>
        </p:nvSpPr>
        <p:spPr bwMode="auto">
          <a:xfrm>
            <a:off x="1619672" y="2569440"/>
            <a:ext cx="2178840" cy="302546"/>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34" name="矩形 33"/>
          <p:cNvSpPr/>
          <p:nvPr/>
        </p:nvSpPr>
        <p:spPr bwMode="auto">
          <a:xfrm>
            <a:off x="5443167" y="2575528"/>
            <a:ext cx="2178840" cy="302546"/>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35" name="椭圆 34"/>
          <p:cNvSpPr/>
          <p:nvPr/>
        </p:nvSpPr>
        <p:spPr bwMode="auto">
          <a:xfrm>
            <a:off x="4413347" y="3115568"/>
            <a:ext cx="420835" cy="393544"/>
          </a:xfrm>
          <a:prstGeom prst="ellipse">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36" name="矩形 35"/>
          <p:cNvSpPr/>
          <p:nvPr/>
        </p:nvSpPr>
        <p:spPr bwMode="auto">
          <a:xfrm>
            <a:off x="1619695" y="4446244"/>
            <a:ext cx="2178840" cy="302546"/>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37" name="矩形 36"/>
          <p:cNvSpPr/>
          <p:nvPr/>
        </p:nvSpPr>
        <p:spPr bwMode="auto">
          <a:xfrm>
            <a:off x="5443190" y="4452332"/>
            <a:ext cx="2178840" cy="302546"/>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38" name="椭圆 37"/>
          <p:cNvSpPr/>
          <p:nvPr/>
        </p:nvSpPr>
        <p:spPr bwMode="auto">
          <a:xfrm>
            <a:off x="4413370" y="5149088"/>
            <a:ext cx="420835" cy="393544"/>
          </a:xfrm>
          <a:prstGeom prst="ellipse">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Tree>
    <p:custDataLst>
      <p:tags r:id="rId1"/>
    </p:custDataLst>
    <p:extLst>
      <p:ext uri="{BB962C8B-B14F-4D97-AF65-F5344CB8AC3E}">
        <p14:creationId xmlns:p14="http://schemas.microsoft.com/office/powerpoint/2010/main" val="3371128674"/>
      </p:ext>
    </p:extLst>
  </p:cSld>
  <p:clrMapOvr>
    <a:masterClrMapping/>
  </p:clrMapOvr>
  <p:transition advTm="36217">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wipe(left)">
                                      <p:cBhvr>
                                        <p:cTn id="7" dur="500"/>
                                        <p:tgtEl>
                                          <p:spTgt spid="3993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arn(outVertical)">
                                      <p:cBhvr>
                                        <p:cTn id="12" dur="500"/>
                                        <p:tgtEl>
                                          <p:spTgt spid="32"/>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barn(outVertical)">
                                      <p:cBhvr>
                                        <p:cTn id="15" dur="500"/>
                                        <p:tgtEl>
                                          <p:spTgt spid="34"/>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barn(outVertical)">
                                      <p:cBhvr>
                                        <p:cTn id="18" dur="500"/>
                                        <p:tgtEl>
                                          <p:spTgt spid="35"/>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barn(outVertical)">
                                      <p:cBhvr>
                                        <p:cTn id="27" dur="500"/>
                                        <p:tgtEl>
                                          <p:spTgt spid="36"/>
                                        </p:tgtEl>
                                      </p:cBhvr>
                                    </p:animEffect>
                                  </p:childTnLst>
                                </p:cTn>
                              </p:par>
                              <p:par>
                                <p:cTn id="28" presetID="16" presetClass="entr" presetSubtype="37"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barn(outVertical)">
                                      <p:cBhvr>
                                        <p:cTn id="30" dur="500"/>
                                        <p:tgtEl>
                                          <p:spTgt spid="37"/>
                                        </p:tgtEl>
                                      </p:cBhvr>
                                    </p:animEffect>
                                  </p:childTnLst>
                                </p:cTn>
                              </p:par>
                              <p:par>
                                <p:cTn id="31" presetID="16" presetClass="entr" presetSubtype="37"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barn(outVertical)">
                                      <p:cBhvr>
                                        <p:cTn id="33" dur="500"/>
                                        <p:tgtEl>
                                          <p:spTgt spid="38"/>
                                        </p:tgtEl>
                                      </p:cBhvr>
                                    </p:animEffect>
                                  </p:childTnLst>
                                </p:cTn>
                              </p:par>
                              <p:par>
                                <p:cTn id="34" presetID="16" presetClass="exit" presetSubtype="21" fill="hold" grpId="1" nodeType="withEffect">
                                  <p:stCondLst>
                                    <p:cond delay="0"/>
                                  </p:stCondLst>
                                  <p:childTnLst>
                                    <p:animEffect transition="out" filter="barn(inVertical)">
                                      <p:cBhvr>
                                        <p:cTn id="35" dur="500"/>
                                        <p:tgtEl>
                                          <p:spTgt spid="34"/>
                                        </p:tgtEl>
                                      </p:cBhvr>
                                    </p:animEffect>
                                    <p:set>
                                      <p:cBhvr>
                                        <p:cTn id="36" dur="1" fill="hold">
                                          <p:stCondLst>
                                            <p:cond delay="499"/>
                                          </p:stCondLst>
                                        </p:cTn>
                                        <p:tgtEl>
                                          <p:spTgt spid="34"/>
                                        </p:tgtEl>
                                        <p:attrNameLst>
                                          <p:attrName>style.visibility</p:attrName>
                                        </p:attrNameLst>
                                      </p:cBhvr>
                                      <p:to>
                                        <p:strVal val="hidden"/>
                                      </p:to>
                                    </p:set>
                                  </p:childTnLst>
                                </p:cTn>
                              </p:par>
                              <p:par>
                                <p:cTn id="37" presetID="16" presetClass="exit" presetSubtype="21" fill="hold" grpId="1" nodeType="withEffect">
                                  <p:stCondLst>
                                    <p:cond delay="0"/>
                                  </p:stCondLst>
                                  <p:childTnLst>
                                    <p:animEffect transition="out" filter="barn(inVertical)">
                                      <p:cBhvr>
                                        <p:cTn id="38" dur="500"/>
                                        <p:tgtEl>
                                          <p:spTgt spid="35"/>
                                        </p:tgtEl>
                                      </p:cBhvr>
                                    </p:animEffect>
                                    <p:set>
                                      <p:cBhvr>
                                        <p:cTn id="39" dur="1" fill="hold">
                                          <p:stCondLst>
                                            <p:cond delay="499"/>
                                          </p:stCondLst>
                                        </p:cTn>
                                        <p:tgtEl>
                                          <p:spTgt spid="35"/>
                                        </p:tgtEl>
                                        <p:attrNameLst>
                                          <p:attrName>style.visibility</p:attrName>
                                        </p:attrNameLst>
                                      </p:cBhvr>
                                      <p:to>
                                        <p:strVal val="hidden"/>
                                      </p:to>
                                    </p:set>
                                  </p:childTnLst>
                                </p:cTn>
                              </p:par>
                              <p:par>
                                <p:cTn id="40" presetID="16" presetClass="exit" presetSubtype="21" fill="hold" grpId="1" nodeType="withEffect">
                                  <p:stCondLst>
                                    <p:cond delay="0"/>
                                  </p:stCondLst>
                                  <p:childTnLst>
                                    <p:animEffect transition="out" filter="barn(inVertical)">
                                      <p:cBhvr>
                                        <p:cTn id="41" dur="500"/>
                                        <p:tgtEl>
                                          <p:spTgt spid="32"/>
                                        </p:tgtEl>
                                      </p:cBhvr>
                                    </p:animEffect>
                                    <p:set>
                                      <p:cBhvr>
                                        <p:cTn id="42" dur="1" fill="hold">
                                          <p:stCondLst>
                                            <p:cond delay="499"/>
                                          </p:stCondLst>
                                        </p:cTn>
                                        <p:tgtEl>
                                          <p:spTgt spid="32"/>
                                        </p:tgtEl>
                                        <p:attrNameLst>
                                          <p:attrName>style.visibility</p:attrName>
                                        </p:attrNameLst>
                                      </p:cBhvr>
                                      <p:to>
                                        <p:strVal val="hidden"/>
                                      </p:to>
                                    </p:se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32" grpId="0" animBg="1"/>
      <p:bldP spid="32" grpId="1" animBg="1"/>
      <p:bldP spid="34" grpId="0" animBg="1"/>
      <p:bldP spid="34" grpId="1" animBg="1"/>
      <p:bldP spid="35" grpId="0" animBg="1"/>
      <p:bldP spid="35" grpId="1" animBg="1"/>
      <p:bldP spid="36" grpId="0" animBg="1"/>
      <p:bldP spid="37" grpId="0" animBg="1"/>
      <p:bldP spid="3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27"/>
          <p:cNvSpPr>
            <a:spLocks noChangeArrowheads="1"/>
          </p:cNvSpPr>
          <p:nvPr/>
        </p:nvSpPr>
        <p:spPr bwMode="auto">
          <a:xfrm>
            <a:off x="395288" y="731838"/>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smtClean="0">
                <a:solidFill>
                  <a:srgbClr val="000000"/>
                </a:solidFill>
                <a:latin typeface="黑体" pitchFamily="49" charset="-122"/>
                <a:ea typeface="黑体" pitchFamily="49" charset="-122"/>
              </a:rPr>
              <a:t>情感词语选择与倾向计算</a:t>
            </a:r>
            <a:endParaRPr lang="zh-CN" altLang="en-US" sz="2400" dirty="0">
              <a:solidFill>
                <a:srgbClr val="000000"/>
              </a:solidFill>
              <a:latin typeface="黑体" pitchFamily="49" charset="-122"/>
              <a:ea typeface="黑体" pitchFamily="49" charset="-122"/>
            </a:endParaRPr>
          </a:p>
        </p:txBody>
      </p:sp>
      <p:sp>
        <p:nvSpPr>
          <p:cNvPr id="5" name="矩形 4"/>
          <p:cNvSpPr/>
          <p:nvPr/>
        </p:nvSpPr>
        <p:spPr bwMode="auto">
          <a:xfrm>
            <a:off x="323528" y="1232756"/>
            <a:ext cx="8280920" cy="36000"/>
          </a:xfrm>
          <a:prstGeom prst="rect">
            <a:avLst/>
          </a:prstGeom>
          <a:gradFill flip="none" rotWithShape="1">
            <a:gsLst>
              <a:gs pos="0">
                <a:schemeClr val="accent4">
                  <a:lumMod val="90000"/>
                  <a:lumOff val="10000"/>
                  <a:shade val="30000"/>
                  <a:satMod val="115000"/>
                </a:schemeClr>
              </a:gs>
              <a:gs pos="50000">
                <a:schemeClr val="accent4">
                  <a:lumMod val="90000"/>
                  <a:lumOff val="10000"/>
                  <a:shade val="67500"/>
                  <a:satMod val="115000"/>
                </a:schemeClr>
              </a:gs>
              <a:gs pos="100000">
                <a:schemeClr val="accent4">
                  <a:lumMod val="90000"/>
                  <a:lumOff val="10000"/>
                  <a:shade val="100000"/>
                  <a:satMod val="115000"/>
                </a:schemeClr>
              </a:gs>
            </a:gsLst>
            <a:lin ang="2700000" scaled="1"/>
            <a:tileRect/>
          </a:gra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a:lstStyle/>
          <a:p>
            <a:pPr algn="r">
              <a:defRPr/>
            </a:pPr>
            <a:endParaRPr lang="zh-CN" altLang="en-US">
              <a:latin typeface="Arial" charset="0"/>
              <a:ea typeface="+mn-ea"/>
            </a:endParaRPr>
          </a:p>
        </p:txBody>
      </p:sp>
      <p:pic>
        <p:nvPicPr>
          <p:cNvPr id="28677" name="Picture 3"/>
          <p:cNvPicPr>
            <a:picLocks noChangeAspect="1" noChangeArrowheads="1"/>
          </p:cNvPicPr>
          <p:nvPr/>
        </p:nvPicPr>
        <p:blipFill>
          <a:blip r:embed="rId3">
            <a:extLst>
              <a:ext uri="{28A0092B-C50C-407E-A947-70E740481C1C}">
                <a14:useLocalDpi xmlns:a14="http://schemas.microsoft.com/office/drawing/2010/main" val="0"/>
              </a:ext>
            </a:extLst>
          </a:blip>
          <a:srcRect b="21600"/>
          <a:stretch>
            <a:fillRect/>
          </a:stretch>
        </p:blipFill>
        <p:spPr bwMode="auto">
          <a:xfrm>
            <a:off x="0" y="-69850"/>
            <a:ext cx="4689475" cy="550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7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80" name="Rectangle 3"/>
          <p:cNvSpPr>
            <a:spLocks noChangeArrowheads="1"/>
          </p:cNvSpPr>
          <p:nvPr/>
        </p:nvSpPr>
        <p:spPr bwMode="auto">
          <a:xfrm>
            <a:off x="0" y="228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8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 name="Rectangle 2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内容占位符 2"/>
          <p:cNvSpPr txBox="1">
            <a:spLocks/>
          </p:cNvSpPr>
          <p:nvPr/>
        </p:nvSpPr>
        <p:spPr bwMode="gray">
          <a:xfrm>
            <a:off x="755576" y="1462411"/>
            <a:ext cx="4449861" cy="431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000" dirty="0" smtClean="0">
                <a:solidFill>
                  <a:srgbClr val="000000"/>
                </a:solidFill>
                <a:latin typeface="Times New Roman" pitchFamily="18" charset="0"/>
                <a:ea typeface="黑体" pitchFamily="49" charset="-122"/>
                <a:cs typeface="Times New Roman" pitchFamily="18" charset="0"/>
              </a:rPr>
              <a:t>基于混合特征的情感词典扩展</a:t>
            </a:r>
            <a:endParaRPr lang="zh-CN" altLang="en-US" sz="2000" dirty="0">
              <a:solidFill>
                <a:srgbClr val="000000"/>
              </a:solidFill>
              <a:latin typeface="Times New Roman" pitchFamily="18" charset="0"/>
              <a:ea typeface="黑体" pitchFamily="49" charset="-122"/>
              <a:cs typeface="Times New Roman" pitchFamily="18" charset="0"/>
            </a:endParaRPr>
          </a:p>
        </p:txBody>
      </p:sp>
      <p:pic>
        <p:nvPicPr>
          <p:cNvPr id="40963" name="Picture 3" descr="图片6"/>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23" y="2132856"/>
            <a:ext cx="7088785" cy="33123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p:cNvSpPr/>
          <p:nvPr/>
        </p:nvSpPr>
        <p:spPr>
          <a:xfrm>
            <a:off x="3398737" y="5589240"/>
            <a:ext cx="2778325" cy="400110"/>
          </a:xfrm>
          <a:prstGeom prst="rect">
            <a:avLst/>
          </a:prstGeom>
        </p:spPr>
        <p:txBody>
          <a:bodyPr wrap="none">
            <a:spAutoFit/>
          </a:bodyPr>
          <a:lstStyle/>
          <a:p>
            <a:r>
              <a:rPr lang="en-US" altLang="zh-CN" sz="2000" dirty="0">
                <a:solidFill>
                  <a:srgbClr val="000000"/>
                </a:solidFill>
                <a:latin typeface="Times New Roman" pitchFamily="18" charset="0"/>
                <a:ea typeface="黑体" pitchFamily="49" charset="-122"/>
                <a:cs typeface="Times New Roman" pitchFamily="18" charset="0"/>
              </a:rPr>
              <a:t>NoteBook</a:t>
            </a:r>
            <a:r>
              <a:rPr lang="zh-CN" altLang="zh-CN" sz="2000" dirty="0">
                <a:solidFill>
                  <a:srgbClr val="000000"/>
                </a:solidFill>
                <a:latin typeface="Times New Roman" pitchFamily="18" charset="0"/>
                <a:ea typeface="黑体" pitchFamily="49" charset="-122"/>
                <a:cs typeface="Times New Roman" pitchFamily="18" charset="0"/>
              </a:rPr>
              <a:t>语料评测结果</a:t>
            </a:r>
            <a:endParaRPr lang="zh-CN" altLang="en-US" sz="2000" dirty="0">
              <a:solidFill>
                <a:srgbClr val="000000"/>
              </a:solidFill>
              <a:latin typeface="Times New Roman" pitchFamily="18" charset="0"/>
              <a:ea typeface="黑体" pitchFamily="49" charset="-122"/>
              <a:cs typeface="Times New Roman" pitchFamily="18" charset="0"/>
            </a:endParaRPr>
          </a:p>
        </p:txBody>
      </p:sp>
      <p:sp>
        <p:nvSpPr>
          <p:cNvPr id="23" name="矩形 22"/>
          <p:cNvSpPr/>
          <p:nvPr/>
        </p:nvSpPr>
        <p:spPr bwMode="auto">
          <a:xfrm>
            <a:off x="6425158" y="2276872"/>
            <a:ext cx="1099170" cy="3024336"/>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086060968"/>
      </p:ext>
    </p:extLst>
  </p:cSld>
  <p:clrMapOvr>
    <a:masterClrMapping/>
  </p:clrMapOvr>
  <p:transition advTm="22485">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图片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149" y="2080071"/>
            <a:ext cx="7332267" cy="31491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矩形 27"/>
          <p:cNvSpPr>
            <a:spLocks noChangeArrowheads="1"/>
          </p:cNvSpPr>
          <p:nvPr/>
        </p:nvSpPr>
        <p:spPr bwMode="auto">
          <a:xfrm>
            <a:off x="395288" y="731838"/>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smtClean="0">
                <a:solidFill>
                  <a:srgbClr val="000000"/>
                </a:solidFill>
                <a:latin typeface="黑体" pitchFamily="49" charset="-122"/>
                <a:ea typeface="黑体" pitchFamily="49" charset="-122"/>
              </a:rPr>
              <a:t>情感词语选择与倾向计算</a:t>
            </a:r>
            <a:endParaRPr lang="zh-CN" altLang="en-US" sz="2400" dirty="0">
              <a:solidFill>
                <a:srgbClr val="000000"/>
              </a:solidFill>
              <a:latin typeface="黑体" pitchFamily="49" charset="-122"/>
              <a:ea typeface="黑体" pitchFamily="49" charset="-122"/>
            </a:endParaRPr>
          </a:p>
        </p:txBody>
      </p:sp>
      <p:sp>
        <p:nvSpPr>
          <p:cNvPr id="5" name="矩形 4"/>
          <p:cNvSpPr/>
          <p:nvPr/>
        </p:nvSpPr>
        <p:spPr bwMode="auto">
          <a:xfrm>
            <a:off x="323528" y="1232756"/>
            <a:ext cx="8280920" cy="36000"/>
          </a:xfrm>
          <a:prstGeom prst="rect">
            <a:avLst/>
          </a:prstGeom>
          <a:gradFill flip="none" rotWithShape="1">
            <a:gsLst>
              <a:gs pos="0">
                <a:schemeClr val="accent4">
                  <a:lumMod val="90000"/>
                  <a:lumOff val="10000"/>
                  <a:shade val="30000"/>
                  <a:satMod val="115000"/>
                </a:schemeClr>
              </a:gs>
              <a:gs pos="50000">
                <a:schemeClr val="accent4">
                  <a:lumMod val="90000"/>
                  <a:lumOff val="10000"/>
                  <a:shade val="67500"/>
                  <a:satMod val="115000"/>
                </a:schemeClr>
              </a:gs>
              <a:gs pos="100000">
                <a:schemeClr val="accent4">
                  <a:lumMod val="90000"/>
                  <a:lumOff val="10000"/>
                  <a:shade val="100000"/>
                  <a:satMod val="115000"/>
                </a:schemeClr>
              </a:gs>
            </a:gsLst>
            <a:lin ang="2700000" scaled="1"/>
            <a:tileRect/>
          </a:gra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a:lstStyle/>
          <a:p>
            <a:pPr algn="r">
              <a:defRPr/>
            </a:pPr>
            <a:endParaRPr lang="zh-CN" altLang="en-US">
              <a:latin typeface="Arial" charset="0"/>
              <a:ea typeface="+mn-ea"/>
            </a:endParaRPr>
          </a:p>
        </p:txBody>
      </p:sp>
      <p:pic>
        <p:nvPicPr>
          <p:cNvPr id="28677" name="Picture 3"/>
          <p:cNvPicPr>
            <a:picLocks noChangeAspect="1" noChangeArrowheads="1"/>
          </p:cNvPicPr>
          <p:nvPr/>
        </p:nvPicPr>
        <p:blipFill>
          <a:blip r:embed="rId4">
            <a:extLst>
              <a:ext uri="{28A0092B-C50C-407E-A947-70E740481C1C}">
                <a14:useLocalDpi xmlns:a14="http://schemas.microsoft.com/office/drawing/2010/main" val="0"/>
              </a:ext>
            </a:extLst>
          </a:blip>
          <a:srcRect b="21600"/>
          <a:stretch>
            <a:fillRect/>
          </a:stretch>
        </p:blipFill>
        <p:spPr bwMode="auto">
          <a:xfrm>
            <a:off x="0" y="-69850"/>
            <a:ext cx="4689475" cy="550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7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80" name="Rectangle 3"/>
          <p:cNvSpPr>
            <a:spLocks noChangeArrowheads="1"/>
          </p:cNvSpPr>
          <p:nvPr/>
        </p:nvSpPr>
        <p:spPr bwMode="auto">
          <a:xfrm>
            <a:off x="0" y="228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8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 name="Rectangle 2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内容占位符 2"/>
          <p:cNvSpPr txBox="1">
            <a:spLocks/>
          </p:cNvSpPr>
          <p:nvPr/>
        </p:nvSpPr>
        <p:spPr bwMode="gray">
          <a:xfrm>
            <a:off x="755576" y="1462411"/>
            <a:ext cx="4449861" cy="431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000" dirty="0" smtClean="0">
                <a:solidFill>
                  <a:srgbClr val="000000"/>
                </a:solidFill>
                <a:latin typeface="Times New Roman" pitchFamily="18" charset="0"/>
                <a:ea typeface="黑体" pitchFamily="49" charset="-122"/>
                <a:cs typeface="Times New Roman" pitchFamily="18" charset="0"/>
              </a:rPr>
              <a:t>基于混合特征的情感词典扩展</a:t>
            </a:r>
            <a:endParaRPr lang="zh-CN" altLang="en-US" sz="2000" dirty="0">
              <a:solidFill>
                <a:srgbClr val="000000"/>
              </a:solidFill>
              <a:latin typeface="Times New Roman" pitchFamily="18" charset="0"/>
              <a:ea typeface="黑体" pitchFamily="49" charset="-122"/>
              <a:cs typeface="Times New Roman" pitchFamily="18" charset="0"/>
            </a:endParaRPr>
          </a:p>
        </p:txBody>
      </p:sp>
      <p:sp>
        <p:nvSpPr>
          <p:cNvPr id="22" name="矩形 21"/>
          <p:cNvSpPr/>
          <p:nvPr/>
        </p:nvSpPr>
        <p:spPr>
          <a:xfrm>
            <a:off x="3398737" y="5589240"/>
            <a:ext cx="2292615" cy="400110"/>
          </a:xfrm>
          <a:prstGeom prst="rect">
            <a:avLst/>
          </a:prstGeom>
        </p:spPr>
        <p:txBody>
          <a:bodyPr wrap="none">
            <a:spAutoFit/>
          </a:bodyPr>
          <a:lstStyle/>
          <a:p>
            <a:r>
              <a:rPr lang="en-US" altLang="zh-CN" sz="2000" dirty="0" smtClean="0">
                <a:solidFill>
                  <a:srgbClr val="000000"/>
                </a:solidFill>
                <a:latin typeface="Times New Roman" pitchFamily="18" charset="0"/>
                <a:ea typeface="黑体" pitchFamily="49" charset="-122"/>
                <a:cs typeface="Times New Roman" pitchFamily="18" charset="0"/>
              </a:rPr>
              <a:t>Hotel</a:t>
            </a:r>
            <a:r>
              <a:rPr lang="zh-CN" altLang="zh-CN" sz="2000" dirty="0" smtClean="0">
                <a:solidFill>
                  <a:srgbClr val="000000"/>
                </a:solidFill>
                <a:latin typeface="Times New Roman" pitchFamily="18" charset="0"/>
                <a:ea typeface="黑体" pitchFamily="49" charset="-122"/>
                <a:cs typeface="Times New Roman" pitchFamily="18" charset="0"/>
              </a:rPr>
              <a:t>语料</a:t>
            </a:r>
            <a:r>
              <a:rPr lang="zh-CN" altLang="zh-CN" sz="2000" dirty="0">
                <a:solidFill>
                  <a:srgbClr val="000000"/>
                </a:solidFill>
                <a:latin typeface="Times New Roman" pitchFamily="18" charset="0"/>
                <a:ea typeface="黑体" pitchFamily="49" charset="-122"/>
                <a:cs typeface="Times New Roman" pitchFamily="18" charset="0"/>
              </a:rPr>
              <a:t>评测结果</a:t>
            </a:r>
            <a:endParaRPr lang="zh-CN" altLang="en-US" sz="2000" dirty="0">
              <a:solidFill>
                <a:srgbClr val="000000"/>
              </a:solidFill>
              <a:latin typeface="Times New Roman" pitchFamily="18" charset="0"/>
              <a:ea typeface="黑体" pitchFamily="49" charset="-122"/>
              <a:cs typeface="Times New Roman" pitchFamily="18" charset="0"/>
            </a:endParaRPr>
          </a:p>
        </p:txBody>
      </p:sp>
      <p:sp>
        <p:nvSpPr>
          <p:cNvPr id="23" name="矩形 22"/>
          <p:cNvSpPr/>
          <p:nvPr/>
        </p:nvSpPr>
        <p:spPr bwMode="auto">
          <a:xfrm>
            <a:off x="6660232" y="2204864"/>
            <a:ext cx="1099170" cy="3024336"/>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39559709"/>
      </p:ext>
    </p:extLst>
  </p:cSld>
  <p:clrMapOvr>
    <a:masterClrMapping/>
  </p:clrMapOvr>
  <p:transition advTm="1279">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1" name="Group 10"/>
          <p:cNvGrpSpPr>
            <a:grpSpLocks/>
          </p:cNvGrpSpPr>
          <p:nvPr/>
        </p:nvGrpSpPr>
        <p:grpSpPr bwMode="auto">
          <a:xfrm>
            <a:off x="304800" y="2205038"/>
            <a:ext cx="2673350" cy="2671762"/>
            <a:chOff x="0" y="0"/>
            <a:chExt cx="1684" cy="1683"/>
          </a:xfrm>
        </p:grpSpPr>
        <p:sp>
          <p:nvSpPr>
            <p:cNvPr id="35" name="Oval 11"/>
            <p:cNvSpPr>
              <a:spLocks noChangeArrowheads="1"/>
            </p:cNvSpPr>
            <p:nvPr/>
          </p:nvSpPr>
          <p:spPr bwMode="auto">
            <a:xfrm>
              <a:off x="0" y="0"/>
              <a:ext cx="1684" cy="1683"/>
            </a:xfrm>
            <a:prstGeom prst="ellipse">
              <a:avLst/>
            </a:prstGeom>
            <a:gradFill rotWithShape="1">
              <a:gsLst>
                <a:gs pos="0">
                  <a:schemeClr val="folHlink"/>
                </a:gs>
                <a:gs pos="50000">
                  <a:srgbClr val="FFFFFF"/>
                </a:gs>
                <a:gs pos="100000">
                  <a:schemeClr val="folHlink"/>
                </a:gs>
              </a:gsLst>
              <a:lin ang="18900000" scaled="1"/>
            </a:gradFill>
            <a:ln w="9525">
              <a:noFill/>
              <a:round/>
              <a:headEnd/>
              <a:tailEnd/>
            </a:ln>
          </p:spPr>
          <p:txBody>
            <a:bodyPr wrap="none" anchor="ctr">
              <a:spAutoFit/>
            </a:bodyPr>
            <a:lstStyle/>
            <a:p>
              <a:pPr algn="r">
                <a:defRPr/>
              </a:pPr>
              <a:endParaRPr lang="zh-CN" altLang="en-US">
                <a:solidFill>
                  <a:srgbClr val="003366"/>
                </a:solidFill>
              </a:endParaRPr>
            </a:p>
          </p:txBody>
        </p:sp>
        <p:sp>
          <p:nvSpPr>
            <p:cNvPr id="36" name="Oval 12"/>
            <p:cNvSpPr>
              <a:spLocks noChangeArrowheads="1"/>
            </p:cNvSpPr>
            <p:nvPr/>
          </p:nvSpPr>
          <p:spPr bwMode="auto">
            <a:xfrm>
              <a:off x="111" y="109"/>
              <a:ext cx="1461" cy="1463"/>
            </a:xfrm>
            <a:prstGeom prst="ellipse">
              <a:avLst/>
            </a:prstGeom>
            <a:gradFill rotWithShape="1">
              <a:gsLst>
                <a:gs pos="0">
                  <a:schemeClr val="folHlink"/>
                </a:gs>
                <a:gs pos="50000">
                  <a:srgbClr val="31672A"/>
                </a:gs>
                <a:gs pos="100000">
                  <a:schemeClr val="folHlink"/>
                </a:gs>
              </a:gsLst>
              <a:lin ang="2700000" scaled="1"/>
            </a:gradFill>
            <a:ln w="9525">
              <a:noFill/>
              <a:round/>
              <a:headEnd/>
              <a:tailEnd/>
            </a:ln>
          </p:spPr>
          <p:txBody>
            <a:bodyPr anchor="ctr">
              <a:spAutoFit/>
            </a:bodyPr>
            <a:lstStyle/>
            <a:p>
              <a:pPr algn="r">
                <a:defRPr/>
              </a:pPr>
              <a:endParaRPr lang="zh-CN" altLang="en-US">
                <a:solidFill>
                  <a:srgbClr val="003366"/>
                </a:solidFill>
              </a:endParaRPr>
            </a:p>
          </p:txBody>
        </p:sp>
        <p:sp>
          <p:nvSpPr>
            <p:cNvPr id="12316" name="Oval 13"/>
            <p:cNvSpPr>
              <a:spLocks noChangeArrowheads="1"/>
            </p:cNvSpPr>
            <p:nvPr/>
          </p:nvSpPr>
          <p:spPr bwMode="auto">
            <a:xfrm>
              <a:off x="118" y="117"/>
              <a:ext cx="1461" cy="1462"/>
            </a:xfrm>
            <a:prstGeom prst="ellipse">
              <a:avLst/>
            </a:prstGeom>
            <a:gradFill rotWithShape="1">
              <a:gsLst>
                <a:gs pos="0">
                  <a:srgbClr val="3A7932"/>
                </a:gs>
                <a:gs pos="100000">
                  <a:schemeClr val="fo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pPr algn="r"/>
              <a:endParaRPr lang="zh-CN" altLang="en-US">
                <a:solidFill>
                  <a:srgbClr val="003366"/>
                </a:solidFill>
              </a:endParaRPr>
            </a:p>
          </p:txBody>
        </p:sp>
        <p:sp>
          <p:nvSpPr>
            <p:cNvPr id="12317" name="Oval 14"/>
            <p:cNvSpPr>
              <a:spLocks noChangeArrowheads="1"/>
            </p:cNvSpPr>
            <p:nvPr/>
          </p:nvSpPr>
          <p:spPr bwMode="auto">
            <a:xfrm>
              <a:off x="183" y="183"/>
              <a:ext cx="1317" cy="13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pPr algn="r"/>
              <a:endParaRPr lang="zh-CN" altLang="en-US">
                <a:solidFill>
                  <a:srgbClr val="003366"/>
                </a:solidFill>
              </a:endParaRPr>
            </a:p>
          </p:txBody>
        </p:sp>
        <p:sp>
          <p:nvSpPr>
            <p:cNvPr id="12318" name="Oval 15"/>
            <p:cNvSpPr>
              <a:spLocks noChangeArrowheads="1"/>
            </p:cNvSpPr>
            <p:nvPr/>
          </p:nvSpPr>
          <p:spPr bwMode="auto">
            <a:xfrm>
              <a:off x="204" y="204"/>
              <a:ext cx="1276" cy="127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pPr algn="r"/>
              <a:endParaRPr lang="zh-CN" altLang="en-US">
                <a:solidFill>
                  <a:srgbClr val="003366"/>
                </a:solidFill>
              </a:endParaRPr>
            </a:p>
          </p:txBody>
        </p:sp>
        <p:sp>
          <p:nvSpPr>
            <p:cNvPr id="12319" name="Oval 16"/>
            <p:cNvSpPr>
              <a:spLocks noChangeArrowheads="1"/>
            </p:cNvSpPr>
            <p:nvPr/>
          </p:nvSpPr>
          <p:spPr bwMode="auto">
            <a:xfrm>
              <a:off x="220" y="211"/>
              <a:ext cx="1246" cy="1246"/>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pPr algn="r"/>
              <a:endParaRPr lang="zh-CN" altLang="en-US">
                <a:solidFill>
                  <a:srgbClr val="003366"/>
                </a:solidFill>
              </a:endParaRPr>
            </a:p>
          </p:txBody>
        </p:sp>
        <p:sp>
          <p:nvSpPr>
            <p:cNvPr id="12320" name="Oval 17"/>
            <p:cNvSpPr>
              <a:spLocks noChangeArrowheads="1"/>
            </p:cNvSpPr>
            <p:nvPr/>
          </p:nvSpPr>
          <p:spPr bwMode="auto">
            <a:xfrm>
              <a:off x="234" y="223"/>
              <a:ext cx="1184" cy="1164"/>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pPr algn="r"/>
              <a:endParaRPr lang="zh-CN" altLang="en-US">
                <a:solidFill>
                  <a:srgbClr val="003366"/>
                </a:solidFill>
              </a:endParaRPr>
            </a:p>
          </p:txBody>
        </p:sp>
        <p:sp>
          <p:nvSpPr>
            <p:cNvPr id="12321" name="Oval 18"/>
            <p:cNvSpPr>
              <a:spLocks noChangeArrowheads="1"/>
            </p:cNvSpPr>
            <p:nvPr/>
          </p:nvSpPr>
          <p:spPr bwMode="auto">
            <a:xfrm>
              <a:off x="303" y="256"/>
              <a:ext cx="1053" cy="945"/>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pPr algn="r"/>
              <a:endParaRPr lang="zh-CN" altLang="en-US">
                <a:solidFill>
                  <a:srgbClr val="003366"/>
                </a:solidFill>
              </a:endParaRPr>
            </a:p>
          </p:txBody>
        </p:sp>
        <p:pic>
          <p:nvPicPr>
            <p:cNvPr id="12322" name="Picture 19" descr="ma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 y="354"/>
              <a:ext cx="1011" cy="1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292" name="组合 60"/>
          <p:cNvGrpSpPr>
            <a:grpSpLocks/>
          </p:cNvGrpSpPr>
          <p:nvPr/>
        </p:nvGrpSpPr>
        <p:grpSpPr bwMode="auto">
          <a:xfrm>
            <a:off x="2368550" y="1825625"/>
            <a:ext cx="6089650" cy="612775"/>
            <a:chOff x="2368550" y="1825660"/>
            <a:chExt cx="6089650" cy="612740"/>
          </a:xfrm>
        </p:grpSpPr>
        <p:sp>
          <p:nvSpPr>
            <p:cNvPr id="12309" name="Line 2"/>
            <p:cNvSpPr>
              <a:spLocks noChangeShapeType="1"/>
            </p:cNvSpPr>
            <p:nvPr/>
          </p:nvSpPr>
          <p:spPr bwMode="auto">
            <a:xfrm flipV="1">
              <a:off x="2368550" y="2057400"/>
              <a:ext cx="381000" cy="38100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10" name="Line 4"/>
            <p:cNvSpPr>
              <a:spLocks noChangeShapeType="1"/>
            </p:cNvSpPr>
            <p:nvPr/>
          </p:nvSpPr>
          <p:spPr bwMode="auto">
            <a:xfrm>
              <a:off x="2749550" y="2057400"/>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3" name="AutoShape 20"/>
            <p:cNvSpPr>
              <a:spLocks noChangeArrowheads="1"/>
            </p:cNvSpPr>
            <p:nvPr/>
          </p:nvSpPr>
          <p:spPr bwMode="auto">
            <a:xfrm>
              <a:off x="3352800" y="1828835"/>
              <a:ext cx="5105400" cy="488922"/>
            </a:xfrm>
            <a:prstGeom prst="roundRect">
              <a:avLst>
                <a:gd name="adj" fmla="val 50000"/>
              </a:avLst>
            </a:prstGeom>
            <a:gradFill flip="none" rotWithShape="1">
              <a:gsLst>
                <a:gs pos="0">
                  <a:schemeClr val="accent4">
                    <a:lumMod val="50000"/>
                    <a:lumOff val="50000"/>
                    <a:tint val="66000"/>
                    <a:satMod val="160000"/>
                  </a:schemeClr>
                </a:gs>
                <a:gs pos="50000">
                  <a:schemeClr val="accent4">
                    <a:lumMod val="50000"/>
                    <a:lumOff val="50000"/>
                    <a:tint val="44500"/>
                    <a:satMod val="160000"/>
                  </a:schemeClr>
                </a:gs>
                <a:gs pos="100000">
                  <a:schemeClr val="accent4">
                    <a:lumMod val="50000"/>
                    <a:lumOff val="50000"/>
                    <a:tint val="23500"/>
                    <a:satMod val="160000"/>
                  </a:schemeClr>
                </a:gs>
              </a:gsLst>
              <a:lin ang="16200000" scaled="1"/>
              <a:tileRect/>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lgn="r">
                <a:defRPr/>
              </a:pPr>
              <a:endParaRPr lang="zh-CN" altLang="en-US">
                <a:solidFill>
                  <a:srgbClr val="003366"/>
                </a:solidFill>
              </a:endParaRPr>
            </a:p>
          </p:txBody>
        </p:sp>
        <p:sp>
          <p:nvSpPr>
            <p:cNvPr id="12312" name="Rectangle 21"/>
            <p:cNvSpPr>
              <a:spLocks noChangeArrowheads="1"/>
            </p:cNvSpPr>
            <p:nvPr/>
          </p:nvSpPr>
          <p:spPr bwMode="auto">
            <a:xfrm>
              <a:off x="4743560" y="1825660"/>
              <a:ext cx="2348720" cy="52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514350" indent="-514350" algn="r"/>
              <a:r>
                <a:rPr lang="zh-CN" altLang="en-US" sz="2800" b="1">
                  <a:solidFill>
                    <a:srgbClr val="000000"/>
                  </a:solidFill>
                  <a:latin typeface="黑体" pitchFamily="49" charset="-122"/>
                  <a:ea typeface="黑体" pitchFamily="49" charset="-122"/>
                </a:rPr>
                <a:t>课题研究背景</a:t>
              </a:r>
            </a:p>
          </p:txBody>
        </p:sp>
        <p:sp>
          <p:nvSpPr>
            <p:cNvPr id="12313" name="Oval 26"/>
            <p:cNvSpPr>
              <a:spLocks noChangeArrowheads="1"/>
            </p:cNvSpPr>
            <p:nvPr/>
          </p:nvSpPr>
          <p:spPr bwMode="auto">
            <a:xfrm>
              <a:off x="3263900" y="1946303"/>
              <a:ext cx="228600" cy="228587"/>
            </a:xfrm>
            <a:prstGeom prst="ellipse">
              <a:avLst/>
            </a:prstGeom>
            <a:gradFill rotWithShape="1">
              <a:gsLst>
                <a:gs pos="0">
                  <a:srgbClr val="E96E29"/>
                </a:gs>
                <a:gs pos="100000">
                  <a:srgbClr val="9B491B"/>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lgn="r"/>
              <a:endParaRPr lang="zh-CN" altLang="en-US">
                <a:solidFill>
                  <a:srgbClr val="003366"/>
                </a:solidFill>
              </a:endParaRPr>
            </a:p>
          </p:txBody>
        </p:sp>
      </p:grpSp>
      <p:grpSp>
        <p:nvGrpSpPr>
          <p:cNvPr id="12293" name="组合 61"/>
          <p:cNvGrpSpPr>
            <a:grpSpLocks/>
          </p:cNvGrpSpPr>
          <p:nvPr/>
        </p:nvGrpSpPr>
        <p:grpSpPr bwMode="auto">
          <a:xfrm>
            <a:off x="2673350" y="2852738"/>
            <a:ext cx="5784850" cy="523875"/>
            <a:chOff x="2673350" y="2853642"/>
            <a:chExt cx="5784850" cy="522828"/>
          </a:xfrm>
        </p:grpSpPr>
        <p:sp>
          <p:nvSpPr>
            <p:cNvPr id="12305" name="Line 6"/>
            <p:cNvSpPr>
              <a:spLocks noChangeShapeType="1"/>
            </p:cNvSpPr>
            <p:nvPr/>
          </p:nvSpPr>
          <p:spPr bwMode="auto">
            <a:xfrm flipV="1">
              <a:off x="2673350" y="3120108"/>
              <a:ext cx="6858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06" name="AutoShape 22"/>
            <p:cNvSpPr>
              <a:spLocks noChangeArrowheads="1"/>
            </p:cNvSpPr>
            <p:nvPr/>
          </p:nvSpPr>
          <p:spPr bwMode="auto">
            <a:xfrm>
              <a:off x="3352800" y="2878808"/>
              <a:ext cx="5105400" cy="488584"/>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lgn="r"/>
              <a:endParaRPr lang="zh-CN" altLang="en-US">
                <a:solidFill>
                  <a:srgbClr val="003366"/>
                </a:solidFill>
              </a:endParaRPr>
            </a:p>
          </p:txBody>
        </p:sp>
        <p:sp>
          <p:nvSpPr>
            <p:cNvPr id="12307" name="Rectangle 23"/>
            <p:cNvSpPr>
              <a:spLocks noChangeArrowheads="1"/>
            </p:cNvSpPr>
            <p:nvPr/>
          </p:nvSpPr>
          <p:spPr bwMode="auto">
            <a:xfrm>
              <a:off x="4743560" y="2853642"/>
              <a:ext cx="2348720" cy="522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514350" indent="-514350" algn="r" eaLnBrk="0" hangingPunct="0"/>
              <a:r>
                <a:rPr lang="zh-CN" altLang="en-US" sz="2800" b="1">
                  <a:solidFill>
                    <a:srgbClr val="000000"/>
                  </a:solidFill>
                  <a:latin typeface="黑体" pitchFamily="49" charset="-122"/>
                  <a:ea typeface="黑体" pitchFamily="49" charset="-122"/>
                </a:rPr>
                <a:t>本文研究思路</a:t>
              </a:r>
            </a:p>
          </p:txBody>
        </p:sp>
        <p:sp>
          <p:nvSpPr>
            <p:cNvPr id="12308" name="Oval 27"/>
            <p:cNvSpPr>
              <a:spLocks noChangeArrowheads="1"/>
            </p:cNvSpPr>
            <p:nvPr/>
          </p:nvSpPr>
          <p:spPr bwMode="auto">
            <a:xfrm>
              <a:off x="3276600" y="3012058"/>
              <a:ext cx="228600" cy="228429"/>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lgn="r"/>
              <a:endParaRPr lang="zh-CN" altLang="en-US">
                <a:solidFill>
                  <a:srgbClr val="003366"/>
                </a:solidFill>
              </a:endParaRPr>
            </a:p>
          </p:txBody>
        </p:sp>
      </p:grpSp>
      <p:grpSp>
        <p:nvGrpSpPr>
          <p:cNvPr id="12294" name="组合 62"/>
          <p:cNvGrpSpPr>
            <a:grpSpLocks/>
          </p:cNvGrpSpPr>
          <p:nvPr/>
        </p:nvGrpSpPr>
        <p:grpSpPr bwMode="auto">
          <a:xfrm>
            <a:off x="2673350" y="3832225"/>
            <a:ext cx="5784850" cy="523875"/>
            <a:chOff x="2673350" y="3832370"/>
            <a:chExt cx="5784850" cy="523499"/>
          </a:xfrm>
        </p:grpSpPr>
        <p:sp>
          <p:nvSpPr>
            <p:cNvPr id="12301" name="Line 8"/>
            <p:cNvSpPr>
              <a:spLocks noChangeShapeType="1"/>
            </p:cNvSpPr>
            <p:nvPr/>
          </p:nvSpPr>
          <p:spPr bwMode="auto">
            <a:xfrm flipV="1">
              <a:off x="2673350" y="4074798"/>
              <a:ext cx="6858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02" name="AutoShape 29"/>
            <p:cNvSpPr>
              <a:spLocks noChangeArrowheads="1"/>
            </p:cNvSpPr>
            <p:nvPr/>
          </p:nvSpPr>
          <p:spPr bwMode="auto">
            <a:xfrm>
              <a:off x="3352800" y="3860486"/>
              <a:ext cx="5105400" cy="488233"/>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lgn="r"/>
              <a:endParaRPr lang="zh-CN" altLang="en-US">
                <a:solidFill>
                  <a:srgbClr val="003366"/>
                </a:solidFill>
              </a:endParaRPr>
            </a:p>
          </p:txBody>
        </p:sp>
        <p:sp>
          <p:nvSpPr>
            <p:cNvPr id="12303" name="Rectangle 30"/>
            <p:cNvSpPr>
              <a:spLocks noChangeArrowheads="1"/>
            </p:cNvSpPr>
            <p:nvPr/>
          </p:nvSpPr>
          <p:spPr bwMode="auto">
            <a:xfrm>
              <a:off x="5076056" y="3832370"/>
              <a:ext cx="1627369" cy="523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514350" indent="-514350" algn="r" eaLnBrk="0" hangingPunct="0"/>
              <a:r>
                <a:rPr lang="zh-CN" altLang="en-US" sz="2800" b="1">
                  <a:solidFill>
                    <a:srgbClr val="000000"/>
                  </a:solidFill>
                  <a:latin typeface="黑体" pitchFamily="49" charset="-122"/>
                  <a:ea typeface="黑体" pitchFamily="49" charset="-122"/>
                </a:rPr>
                <a:t>本文工作</a:t>
              </a:r>
            </a:p>
          </p:txBody>
        </p:sp>
        <p:sp>
          <p:nvSpPr>
            <p:cNvPr id="12304" name="Oval 31"/>
            <p:cNvSpPr>
              <a:spLocks noChangeArrowheads="1"/>
            </p:cNvSpPr>
            <p:nvPr/>
          </p:nvSpPr>
          <p:spPr bwMode="auto">
            <a:xfrm>
              <a:off x="3263900" y="3998845"/>
              <a:ext cx="228600" cy="229008"/>
            </a:xfrm>
            <a:prstGeom prst="ellipse">
              <a:avLst/>
            </a:prstGeom>
            <a:gradFill rotWithShape="1">
              <a:gsLst>
                <a:gs pos="0">
                  <a:srgbClr val="E96E29"/>
                </a:gs>
                <a:gs pos="100000">
                  <a:srgbClr val="9B491B"/>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lgn="r"/>
              <a:endParaRPr lang="zh-CN" altLang="en-US">
                <a:solidFill>
                  <a:srgbClr val="003366"/>
                </a:solidFill>
              </a:endParaRPr>
            </a:p>
          </p:txBody>
        </p:sp>
      </p:grpSp>
      <p:grpSp>
        <p:nvGrpSpPr>
          <p:cNvPr id="12295" name="组合 63"/>
          <p:cNvGrpSpPr>
            <a:grpSpLocks/>
          </p:cNvGrpSpPr>
          <p:nvPr/>
        </p:nvGrpSpPr>
        <p:grpSpPr bwMode="auto">
          <a:xfrm>
            <a:off x="2292350" y="4724400"/>
            <a:ext cx="6165850" cy="620713"/>
            <a:chOff x="2292350" y="4724400"/>
            <a:chExt cx="6165850" cy="618578"/>
          </a:xfrm>
        </p:grpSpPr>
        <p:sp>
          <p:nvSpPr>
            <p:cNvPr id="12296" name="Line 3"/>
            <p:cNvSpPr>
              <a:spLocks noChangeShapeType="1"/>
            </p:cNvSpPr>
            <p:nvPr/>
          </p:nvSpPr>
          <p:spPr bwMode="auto">
            <a:xfrm>
              <a:off x="2292350" y="4724400"/>
              <a:ext cx="457200" cy="30480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7" name="Line 5"/>
            <p:cNvSpPr>
              <a:spLocks noChangeShapeType="1"/>
            </p:cNvSpPr>
            <p:nvPr/>
          </p:nvSpPr>
          <p:spPr bwMode="auto">
            <a:xfrm>
              <a:off x="2749550" y="5029200"/>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8" name="AutoShape 32"/>
            <p:cNvSpPr>
              <a:spLocks noChangeArrowheads="1"/>
            </p:cNvSpPr>
            <p:nvPr/>
          </p:nvSpPr>
          <p:spPr bwMode="auto">
            <a:xfrm>
              <a:off x="3352800" y="4841761"/>
              <a:ext cx="5105400" cy="488476"/>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lgn="r"/>
              <a:endParaRPr lang="zh-CN" altLang="en-US">
                <a:solidFill>
                  <a:srgbClr val="003366"/>
                </a:solidFill>
              </a:endParaRPr>
            </a:p>
          </p:txBody>
        </p:sp>
        <p:sp>
          <p:nvSpPr>
            <p:cNvPr id="12299" name="Rectangle 33"/>
            <p:cNvSpPr>
              <a:spLocks noChangeArrowheads="1"/>
            </p:cNvSpPr>
            <p:nvPr/>
          </p:nvSpPr>
          <p:spPr bwMode="auto">
            <a:xfrm>
              <a:off x="4860032" y="4820657"/>
              <a:ext cx="1988045" cy="522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514350" indent="-514350" algn="r" eaLnBrk="0" hangingPunct="0"/>
              <a:r>
                <a:rPr lang="zh-CN" altLang="en-US" sz="2800" b="1">
                  <a:solidFill>
                    <a:srgbClr val="000000"/>
                  </a:solidFill>
                  <a:latin typeface="黑体" pitchFamily="49" charset="-122"/>
                  <a:ea typeface="黑体" pitchFamily="49" charset="-122"/>
                </a:rPr>
                <a:t>总结与展望</a:t>
              </a:r>
            </a:p>
          </p:txBody>
        </p:sp>
        <p:sp>
          <p:nvSpPr>
            <p:cNvPr id="12300" name="Oval 34"/>
            <p:cNvSpPr>
              <a:spLocks noChangeArrowheads="1"/>
            </p:cNvSpPr>
            <p:nvPr/>
          </p:nvSpPr>
          <p:spPr bwMode="auto">
            <a:xfrm>
              <a:off x="3276600" y="4974982"/>
              <a:ext cx="228600" cy="228379"/>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lgn="r"/>
              <a:endParaRPr lang="zh-CN" altLang="en-US">
                <a:solidFill>
                  <a:srgbClr val="003366"/>
                </a:solidFill>
              </a:endParaRPr>
            </a:p>
          </p:txBody>
        </p:sp>
      </p:grpSp>
    </p:spTree>
    <p:extLst>
      <p:ext uri="{BB962C8B-B14F-4D97-AF65-F5344CB8AC3E}">
        <p14:creationId xmlns:p14="http://schemas.microsoft.com/office/powerpoint/2010/main" val="3460168289"/>
      </p:ext>
    </p:extLst>
  </p:cSld>
  <p:clrMapOvr>
    <a:masterClrMapping/>
  </p:clrMapOvr>
  <p:transition advTm="763">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图片5"/>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132856"/>
            <a:ext cx="7056784" cy="33123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矩形 27"/>
          <p:cNvSpPr>
            <a:spLocks noChangeArrowheads="1"/>
          </p:cNvSpPr>
          <p:nvPr/>
        </p:nvSpPr>
        <p:spPr bwMode="auto">
          <a:xfrm>
            <a:off x="395288" y="731838"/>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smtClean="0">
                <a:solidFill>
                  <a:srgbClr val="000000"/>
                </a:solidFill>
                <a:latin typeface="黑体" pitchFamily="49" charset="-122"/>
                <a:ea typeface="黑体" pitchFamily="49" charset="-122"/>
              </a:rPr>
              <a:t>情感词语选择与倾向计算</a:t>
            </a:r>
            <a:endParaRPr lang="zh-CN" altLang="en-US" sz="2400" dirty="0">
              <a:solidFill>
                <a:srgbClr val="000000"/>
              </a:solidFill>
              <a:latin typeface="黑体" pitchFamily="49" charset="-122"/>
              <a:ea typeface="黑体" pitchFamily="49" charset="-122"/>
            </a:endParaRPr>
          </a:p>
        </p:txBody>
      </p:sp>
      <p:sp>
        <p:nvSpPr>
          <p:cNvPr id="5" name="矩形 4"/>
          <p:cNvSpPr/>
          <p:nvPr/>
        </p:nvSpPr>
        <p:spPr bwMode="auto">
          <a:xfrm>
            <a:off x="323528" y="1232756"/>
            <a:ext cx="8280920" cy="36000"/>
          </a:xfrm>
          <a:prstGeom prst="rect">
            <a:avLst/>
          </a:prstGeom>
          <a:gradFill flip="none" rotWithShape="1">
            <a:gsLst>
              <a:gs pos="0">
                <a:schemeClr val="accent4">
                  <a:lumMod val="90000"/>
                  <a:lumOff val="10000"/>
                  <a:shade val="30000"/>
                  <a:satMod val="115000"/>
                </a:schemeClr>
              </a:gs>
              <a:gs pos="50000">
                <a:schemeClr val="accent4">
                  <a:lumMod val="90000"/>
                  <a:lumOff val="10000"/>
                  <a:shade val="67500"/>
                  <a:satMod val="115000"/>
                </a:schemeClr>
              </a:gs>
              <a:gs pos="100000">
                <a:schemeClr val="accent4">
                  <a:lumMod val="90000"/>
                  <a:lumOff val="10000"/>
                  <a:shade val="100000"/>
                  <a:satMod val="115000"/>
                </a:schemeClr>
              </a:gs>
            </a:gsLst>
            <a:lin ang="2700000" scaled="1"/>
            <a:tileRect/>
          </a:gra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a:lstStyle/>
          <a:p>
            <a:pPr algn="r">
              <a:defRPr/>
            </a:pPr>
            <a:endParaRPr lang="zh-CN" altLang="en-US">
              <a:latin typeface="Arial" charset="0"/>
              <a:ea typeface="+mn-ea"/>
            </a:endParaRPr>
          </a:p>
        </p:txBody>
      </p:sp>
      <p:pic>
        <p:nvPicPr>
          <p:cNvPr id="28677" name="Picture 3"/>
          <p:cNvPicPr>
            <a:picLocks noChangeAspect="1" noChangeArrowheads="1"/>
          </p:cNvPicPr>
          <p:nvPr/>
        </p:nvPicPr>
        <p:blipFill>
          <a:blip r:embed="rId4">
            <a:extLst>
              <a:ext uri="{28A0092B-C50C-407E-A947-70E740481C1C}">
                <a14:useLocalDpi xmlns:a14="http://schemas.microsoft.com/office/drawing/2010/main" val="0"/>
              </a:ext>
            </a:extLst>
          </a:blip>
          <a:srcRect b="21600"/>
          <a:stretch>
            <a:fillRect/>
          </a:stretch>
        </p:blipFill>
        <p:spPr bwMode="auto">
          <a:xfrm>
            <a:off x="0" y="-69850"/>
            <a:ext cx="4689475" cy="550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7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80" name="Rectangle 3"/>
          <p:cNvSpPr>
            <a:spLocks noChangeArrowheads="1"/>
          </p:cNvSpPr>
          <p:nvPr/>
        </p:nvSpPr>
        <p:spPr bwMode="auto">
          <a:xfrm>
            <a:off x="0" y="228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8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 name="Rectangle 2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内容占位符 2"/>
          <p:cNvSpPr txBox="1">
            <a:spLocks/>
          </p:cNvSpPr>
          <p:nvPr/>
        </p:nvSpPr>
        <p:spPr bwMode="gray">
          <a:xfrm>
            <a:off x="755576" y="1462411"/>
            <a:ext cx="4449861" cy="431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000" dirty="0" smtClean="0">
                <a:solidFill>
                  <a:srgbClr val="000000"/>
                </a:solidFill>
                <a:latin typeface="Times New Roman" pitchFamily="18" charset="0"/>
                <a:ea typeface="黑体" pitchFamily="49" charset="-122"/>
                <a:cs typeface="Times New Roman" pitchFamily="18" charset="0"/>
              </a:rPr>
              <a:t>基于混合特征的情感词典扩展</a:t>
            </a:r>
            <a:endParaRPr lang="zh-CN" altLang="en-US" sz="2000" dirty="0">
              <a:solidFill>
                <a:srgbClr val="000000"/>
              </a:solidFill>
              <a:latin typeface="Times New Roman" pitchFamily="18" charset="0"/>
              <a:ea typeface="黑体" pitchFamily="49" charset="-122"/>
              <a:cs typeface="Times New Roman" pitchFamily="18" charset="0"/>
            </a:endParaRPr>
          </a:p>
        </p:txBody>
      </p:sp>
      <p:sp>
        <p:nvSpPr>
          <p:cNvPr id="22" name="矩形 21"/>
          <p:cNvSpPr/>
          <p:nvPr/>
        </p:nvSpPr>
        <p:spPr>
          <a:xfrm>
            <a:off x="3398737" y="5589240"/>
            <a:ext cx="2279791" cy="400110"/>
          </a:xfrm>
          <a:prstGeom prst="rect">
            <a:avLst/>
          </a:prstGeom>
        </p:spPr>
        <p:txBody>
          <a:bodyPr wrap="none">
            <a:spAutoFit/>
          </a:bodyPr>
          <a:lstStyle/>
          <a:p>
            <a:r>
              <a:rPr lang="en-US" altLang="zh-CN" sz="2000" dirty="0" smtClean="0">
                <a:solidFill>
                  <a:srgbClr val="000000"/>
                </a:solidFill>
                <a:latin typeface="Times New Roman" pitchFamily="18" charset="0"/>
                <a:ea typeface="黑体" pitchFamily="49" charset="-122"/>
                <a:cs typeface="Times New Roman" pitchFamily="18" charset="0"/>
              </a:rPr>
              <a:t>Book</a:t>
            </a:r>
            <a:r>
              <a:rPr lang="zh-CN" altLang="zh-CN" sz="2000" dirty="0">
                <a:solidFill>
                  <a:srgbClr val="000000"/>
                </a:solidFill>
                <a:latin typeface="Times New Roman" pitchFamily="18" charset="0"/>
                <a:ea typeface="黑体" pitchFamily="49" charset="-122"/>
                <a:cs typeface="Times New Roman" pitchFamily="18" charset="0"/>
              </a:rPr>
              <a:t>语料评测结果</a:t>
            </a:r>
            <a:endParaRPr lang="zh-CN" altLang="en-US" sz="2000" dirty="0">
              <a:solidFill>
                <a:srgbClr val="000000"/>
              </a:solidFill>
              <a:latin typeface="Times New Roman" pitchFamily="18" charset="0"/>
              <a:ea typeface="黑体" pitchFamily="49" charset="-122"/>
              <a:cs typeface="Times New Roman" pitchFamily="18" charset="0"/>
            </a:endParaRPr>
          </a:p>
        </p:txBody>
      </p:sp>
      <p:sp>
        <p:nvSpPr>
          <p:cNvPr id="23" name="矩形 22"/>
          <p:cNvSpPr/>
          <p:nvPr/>
        </p:nvSpPr>
        <p:spPr bwMode="auto">
          <a:xfrm>
            <a:off x="6372200" y="2276872"/>
            <a:ext cx="1099170" cy="3024336"/>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39559709"/>
      </p:ext>
    </p:extLst>
  </p:cSld>
  <p:clrMapOvr>
    <a:masterClrMapping/>
  </p:clrMapOvr>
  <p:transition advTm="2417">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27"/>
          <p:cNvSpPr>
            <a:spLocks noChangeArrowheads="1"/>
          </p:cNvSpPr>
          <p:nvPr/>
        </p:nvSpPr>
        <p:spPr bwMode="auto">
          <a:xfrm>
            <a:off x="560388" y="623888"/>
            <a:ext cx="2038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00"/>
                </a:solidFill>
                <a:latin typeface="黑体" pitchFamily="49" charset="-122"/>
                <a:ea typeface="黑体" pitchFamily="49" charset="-122"/>
                <a:cs typeface="Ebrima" pitchFamily="2" charset="0"/>
              </a:rPr>
              <a:t>本文工作</a:t>
            </a:r>
          </a:p>
        </p:txBody>
      </p:sp>
      <p:sp>
        <p:nvSpPr>
          <p:cNvPr id="8" name="矩形 7"/>
          <p:cNvSpPr/>
          <p:nvPr/>
        </p:nvSpPr>
        <p:spPr bwMode="auto">
          <a:xfrm>
            <a:off x="323528" y="1232756"/>
            <a:ext cx="8280920" cy="36000"/>
          </a:xfrm>
          <a:prstGeom prst="rect">
            <a:avLst/>
          </a:prstGeom>
          <a:gradFill flip="none" rotWithShape="1">
            <a:gsLst>
              <a:gs pos="0">
                <a:schemeClr val="accent4">
                  <a:lumMod val="90000"/>
                  <a:lumOff val="10000"/>
                  <a:shade val="30000"/>
                  <a:satMod val="115000"/>
                </a:schemeClr>
              </a:gs>
              <a:gs pos="50000">
                <a:schemeClr val="accent4">
                  <a:lumMod val="90000"/>
                  <a:lumOff val="10000"/>
                  <a:shade val="67500"/>
                  <a:satMod val="115000"/>
                </a:schemeClr>
              </a:gs>
              <a:gs pos="100000">
                <a:schemeClr val="accent4">
                  <a:lumMod val="90000"/>
                  <a:lumOff val="10000"/>
                  <a:shade val="100000"/>
                  <a:satMod val="115000"/>
                </a:schemeClr>
              </a:gs>
            </a:gsLst>
            <a:lin ang="2700000" scaled="1"/>
            <a:tileRect/>
          </a:gra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a:lstStyle/>
          <a:p>
            <a:pPr algn="r">
              <a:defRPr/>
            </a:pPr>
            <a:endParaRPr lang="zh-CN" altLang="en-US">
              <a:latin typeface="Arial" charset="0"/>
              <a:ea typeface="+mn-ea"/>
            </a:endParaRPr>
          </a:p>
        </p:txBody>
      </p:sp>
      <p:sp>
        <p:nvSpPr>
          <p:cNvPr id="26628" name="矩形 3"/>
          <p:cNvSpPr>
            <a:spLocks noChangeArrowheads="1"/>
          </p:cNvSpPr>
          <p:nvPr/>
        </p:nvSpPr>
        <p:spPr bwMode="auto">
          <a:xfrm>
            <a:off x="2286000" y="2828925"/>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a:p>
        </p:txBody>
      </p:sp>
      <p:sp>
        <p:nvSpPr>
          <p:cNvPr id="11" name="内容占位符 2"/>
          <p:cNvSpPr txBox="1">
            <a:spLocks/>
          </p:cNvSpPr>
          <p:nvPr/>
        </p:nvSpPr>
        <p:spPr bwMode="gray">
          <a:xfrm>
            <a:off x="419100" y="1628775"/>
            <a:ext cx="5160963"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400" dirty="0">
                <a:solidFill>
                  <a:srgbClr val="000000"/>
                </a:solidFill>
                <a:latin typeface="黑体" pitchFamily="49" charset="-122"/>
                <a:ea typeface="黑体" pitchFamily="49" charset="-122"/>
              </a:rPr>
              <a:t>相关技术研究</a:t>
            </a:r>
          </a:p>
          <a:p>
            <a:pPr eaLnBrk="1" hangingPunct="1">
              <a:lnSpc>
                <a:spcPct val="120000"/>
              </a:lnSpc>
              <a:spcBef>
                <a:spcPct val="20000"/>
              </a:spcBef>
              <a:buFont typeface="Wingdings" pitchFamily="2" charset="2"/>
              <a:buChar char="Ø"/>
            </a:pPr>
            <a:r>
              <a:rPr lang="zh-CN" altLang="en-US" sz="2400" dirty="0">
                <a:solidFill>
                  <a:srgbClr val="000000"/>
                </a:solidFill>
                <a:latin typeface="黑体" pitchFamily="49" charset="-122"/>
                <a:ea typeface="黑体" pitchFamily="49" charset="-122"/>
              </a:rPr>
              <a:t>基于语义词典的情感词典构建</a:t>
            </a:r>
          </a:p>
          <a:p>
            <a:pPr eaLnBrk="1" hangingPunct="1">
              <a:lnSpc>
                <a:spcPct val="120000"/>
              </a:lnSpc>
              <a:spcBef>
                <a:spcPct val="20000"/>
              </a:spcBef>
              <a:buFont typeface="Wingdings" pitchFamily="2" charset="2"/>
              <a:buChar char="Ø"/>
            </a:pPr>
            <a:r>
              <a:rPr lang="zh-CN" altLang="en-US" sz="2400" dirty="0">
                <a:solidFill>
                  <a:srgbClr val="000000"/>
                </a:solidFill>
                <a:latin typeface="黑体" pitchFamily="49" charset="-122"/>
                <a:ea typeface="黑体" pitchFamily="49" charset="-122"/>
              </a:rPr>
              <a:t>基于语料资源的情感词典扩展</a:t>
            </a:r>
            <a:endParaRPr lang="en-US" altLang="zh-CN" sz="2400" dirty="0">
              <a:solidFill>
                <a:srgbClr val="000000"/>
              </a:solidFill>
              <a:latin typeface="黑体" pitchFamily="49" charset="-122"/>
              <a:ea typeface="黑体" pitchFamily="49" charset="-122"/>
            </a:endParaRPr>
          </a:p>
          <a:p>
            <a:pPr eaLnBrk="1" hangingPunct="1">
              <a:lnSpc>
                <a:spcPct val="120000"/>
              </a:lnSpc>
              <a:spcBef>
                <a:spcPct val="20000"/>
              </a:spcBef>
              <a:buFont typeface="Wingdings" pitchFamily="2" charset="2"/>
              <a:buChar char="Ø"/>
            </a:pPr>
            <a:r>
              <a:rPr lang="zh-CN" altLang="en-US" sz="2400" dirty="0">
                <a:solidFill>
                  <a:srgbClr val="000000"/>
                </a:solidFill>
                <a:latin typeface="黑体" pitchFamily="49" charset="-122"/>
                <a:ea typeface="黑体" pitchFamily="49" charset="-122"/>
              </a:rPr>
              <a:t>情感词典及其应用接口</a:t>
            </a:r>
          </a:p>
        </p:txBody>
      </p:sp>
      <p:pic>
        <p:nvPicPr>
          <p:cNvPr id="2663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392363"/>
            <a:ext cx="2954338" cy="300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307" y="4149080"/>
            <a:ext cx="5162400" cy="688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6138" y="2944637"/>
            <a:ext cx="2955600" cy="394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8278183"/>
      </p:ext>
    </p:extLst>
  </p:cSld>
  <p:clrMapOvr>
    <a:masterClrMapping/>
  </p:clrMapOvr>
  <p:transition advTm="15274">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3" presetClass="emph" presetSubtype="2" fill="hold" nodeType="afterEffect">
                                  <p:stCondLst>
                                    <p:cond delay="0"/>
                                  </p:stCondLst>
                                  <p:childTnLst>
                                    <p:animClr clrSpc="rgb" dir="cw">
                                      <p:cBhvr override="childStyle">
                                        <p:cTn id="6" dur="500" fill="hold"/>
                                        <p:tgtEl>
                                          <p:spTgt spid="11">
                                            <p:txEl>
                                              <p:pRg st="3" end="3"/>
                                            </p:txEl>
                                          </p:spTgt>
                                        </p:tgtEl>
                                        <p:attrNameLst>
                                          <p:attrName>style.color</p:attrName>
                                        </p:attrNameLst>
                                      </p:cBhvr>
                                      <p:to>
                                        <a:srgbClr val="FF0000"/>
                                      </p:to>
                                    </p:animClr>
                                  </p:childTnLst>
                                </p:cTn>
                              </p:par>
                              <p:par>
                                <p:cTn id="7" presetID="6" presetClass="emph" presetSubtype="0" fill="hold" nodeType="withEffect">
                                  <p:stCondLst>
                                    <p:cond delay="0"/>
                                  </p:stCondLst>
                                  <p:childTnLst>
                                    <p:animScale>
                                      <p:cBhvr>
                                        <p:cTn id="8" dur="1000" fill="hold"/>
                                        <p:tgtEl>
                                          <p:spTgt spid="10"/>
                                        </p:tgtEl>
                                      </p:cBhvr>
                                      <p:by x="50000" y="50000"/>
                                    </p:animScale>
                                  </p:childTnLst>
                                </p:cTn>
                              </p:par>
                              <p:par>
                                <p:cTn id="9" presetID="42" presetClass="path" presetSubtype="0" accel="50000" decel="50000" fill="hold" nodeType="withEffect">
                                  <p:stCondLst>
                                    <p:cond delay="0"/>
                                  </p:stCondLst>
                                  <p:childTnLst>
                                    <p:animMotion origin="layout" path="M 5E-6 5.18039E-7 L -0.48421 0.18663 " pathEditMode="relative" rAng="0" ptsTypes="AA">
                                      <p:cBhvr>
                                        <p:cTn id="10" dur="1000" fill="hold"/>
                                        <p:tgtEl>
                                          <p:spTgt spid="10"/>
                                        </p:tgtEl>
                                        <p:attrNameLst>
                                          <p:attrName>ppt_x</p:attrName>
                                          <p:attrName>ppt_y</p:attrName>
                                        </p:attrNameLst>
                                      </p:cBhvr>
                                      <p:rCtr x="-24219" y="9320"/>
                                    </p:animMotion>
                                  </p:childTnLst>
                                </p:cTn>
                              </p:par>
                              <p:par>
                                <p:cTn id="11" presetID="53" presetClass="entr" presetSubtype="16" fill="hold" nodeType="withEffect">
                                  <p:stCondLst>
                                    <p:cond delay="250"/>
                                  </p:stCondLst>
                                  <p:childTnLst>
                                    <p:set>
                                      <p:cBhvr>
                                        <p:cTn id="12" dur="1" fill="hold">
                                          <p:stCondLst>
                                            <p:cond delay="0"/>
                                          </p:stCondLst>
                                        </p:cTn>
                                        <p:tgtEl>
                                          <p:spTgt spid="9"/>
                                        </p:tgtEl>
                                        <p:attrNameLst>
                                          <p:attrName>style.visibility</p:attrName>
                                        </p:attrNameLst>
                                      </p:cBhvr>
                                      <p:to>
                                        <p:strVal val="visible"/>
                                      </p:to>
                                    </p:set>
                                    <p:anim calcmode="lin" valueType="num">
                                      <p:cBhvr>
                                        <p:cTn id="13" dur="750" fill="hold"/>
                                        <p:tgtEl>
                                          <p:spTgt spid="9"/>
                                        </p:tgtEl>
                                        <p:attrNameLst>
                                          <p:attrName>ppt_w</p:attrName>
                                        </p:attrNameLst>
                                      </p:cBhvr>
                                      <p:tavLst>
                                        <p:tav tm="0">
                                          <p:val>
                                            <p:fltVal val="0"/>
                                          </p:val>
                                        </p:tav>
                                        <p:tav tm="100000">
                                          <p:val>
                                            <p:strVal val="#ppt_w"/>
                                          </p:val>
                                        </p:tav>
                                      </p:tavLst>
                                    </p:anim>
                                    <p:anim calcmode="lin" valueType="num">
                                      <p:cBhvr>
                                        <p:cTn id="14" dur="750" fill="hold"/>
                                        <p:tgtEl>
                                          <p:spTgt spid="9"/>
                                        </p:tgtEl>
                                        <p:attrNameLst>
                                          <p:attrName>ppt_h</p:attrName>
                                        </p:attrNameLst>
                                      </p:cBhvr>
                                      <p:tavLst>
                                        <p:tav tm="0">
                                          <p:val>
                                            <p:fltVal val="0"/>
                                          </p:val>
                                        </p:tav>
                                        <p:tav tm="100000">
                                          <p:val>
                                            <p:strVal val="#ppt_h"/>
                                          </p:val>
                                        </p:tav>
                                      </p:tavLst>
                                    </p:anim>
                                    <p:animEffect transition="in" filter="fade">
                                      <p:cBhvr>
                                        <p:cTn id="15" dur="750"/>
                                        <p:tgtEl>
                                          <p:spTgt spid="9"/>
                                        </p:tgtEl>
                                      </p:cBhvr>
                                    </p:animEffect>
                                  </p:childTnLst>
                                </p:cTn>
                              </p:par>
                              <p:par>
                                <p:cTn id="16" presetID="10" presetClass="exit" presetSubtype="0" fill="hold" nodeType="withEffect">
                                  <p:stCondLst>
                                    <p:cond delay="0"/>
                                  </p:stCondLst>
                                  <p:childTnLst>
                                    <p:animEffect transition="out" filter="fade">
                                      <p:cBhvr>
                                        <p:cTn id="17" dur="750"/>
                                        <p:tgtEl>
                                          <p:spTgt spid="10"/>
                                        </p:tgtEl>
                                      </p:cBhvr>
                                    </p:animEffect>
                                    <p:set>
                                      <p:cBhvr>
                                        <p:cTn id="18" dur="1" fill="hold">
                                          <p:stCondLst>
                                            <p:cond delay="74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80" name="Rectangle 3"/>
          <p:cNvSpPr>
            <a:spLocks noChangeArrowheads="1"/>
          </p:cNvSpPr>
          <p:nvPr/>
        </p:nvSpPr>
        <p:spPr bwMode="auto">
          <a:xfrm>
            <a:off x="0" y="228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8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 name="Rectangle 2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2647625" y="1844824"/>
            <a:ext cx="3735318" cy="400110"/>
          </a:xfrm>
          <a:prstGeom prst="rect">
            <a:avLst/>
          </a:prstGeom>
        </p:spPr>
        <p:txBody>
          <a:bodyPr wrap="none">
            <a:spAutoFit/>
          </a:bodyPr>
          <a:lstStyle/>
          <a:p>
            <a:r>
              <a:rPr lang="en-US" altLang="zh-CN" sz="2000" dirty="0" smtClean="0">
                <a:solidFill>
                  <a:srgbClr val="000000"/>
                </a:solidFill>
                <a:latin typeface="Times New Roman" pitchFamily="18" charset="0"/>
                <a:ea typeface="Arial Unicode MS" pitchFamily="34" charset="-122"/>
                <a:cs typeface="Times New Roman" pitchFamily="18" charset="0"/>
              </a:rPr>
              <a:t>SentiHowNet</a:t>
            </a:r>
            <a:r>
              <a:rPr lang="zh-CN" altLang="zh-CN" sz="2000" dirty="0" smtClean="0">
                <a:solidFill>
                  <a:srgbClr val="000000"/>
                </a:solidFill>
                <a:latin typeface="Times New Roman" pitchFamily="18" charset="0"/>
                <a:ea typeface="黑体" pitchFamily="49" charset="-122"/>
                <a:cs typeface="Times New Roman" pitchFamily="18" charset="0"/>
              </a:rPr>
              <a:t>词典情感词语规模</a:t>
            </a:r>
            <a:endParaRPr lang="zh-CN" altLang="zh-CN" sz="2000" dirty="0">
              <a:solidFill>
                <a:srgbClr val="000000"/>
              </a:solidFill>
              <a:latin typeface="Times New Roman" pitchFamily="18" charset="0"/>
              <a:ea typeface="黑体" pitchFamily="49" charset="-122"/>
              <a:cs typeface="Times New Roman" pitchFamily="18" charset="0"/>
            </a:endParaRPr>
          </a:p>
        </p:txBody>
      </p:sp>
      <p:pic>
        <p:nvPicPr>
          <p:cNvPr id="36865"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t="11660" b="25868"/>
          <a:stretch/>
        </p:blipFill>
        <p:spPr bwMode="auto">
          <a:xfrm>
            <a:off x="64178" y="0"/>
            <a:ext cx="3814495" cy="457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611560" y="836712"/>
            <a:ext cx="7200800" cy="504056"/>
          </a:xfrm>
          <a:prstGeom prst="rect">
            <a:avLst/>
          </a:prstGeom>
          <a:noFill/>
          <a:ln>
            <a:noFill/>
          </a:ln>
        </p:spPr>
        <p:txBody>
          <a:bodyPr/>
          <a:lstStyle/>
          <a:p>
            <a:pPr marL="457200" indent="-457200">
              <a:lnSpc>
                <a:spcPct val="120000"/>
              </a:lnSpc>
              <a:spcBef>
                <a:spcPct val="20000"/>
              </a:spcBef>
              <a:buFont typeface="Wingdings" pitchFamily="2" charset="2"/>
              <a:buChar char="Ø"/>
            </a:pPr>
            <a:r>
              <a:rPr lang="en-US" altLang="zh-CN" sz="2400" dirty="0" smtClean="0">
                <a:solidFill>
                  <a:srgbClr val="000000"/>
                </a:solidFill>
                <a:latin typeface="Times New Roman" pitchFamily="18" charset="0"/>
                <a:ea typeface="黑体" pitchFamily="49" charset="-122"/>
                <a:cs typeface="Times New Roman" pitchFamily="18" charset="0"/>
              </a:rPr>
              <a:t>SentiHowNet</a:t>
            </a:r>
            <a:r>
              <a:rPr lang="zh-CN" altLang="en-US" sz="2400" dirty="0" smtClean="0">
                <a:solidFill>
                  <a:srgbClr val="000000"/>
                </a:solidFill>
                <a:latin typeface="Times New Roman" pitchFamily="18" charset="0"/>
                <a:ea typeface="黑体" pitchFamily="49" charset="-122"/>
                <a:cs typeface="Times New Roman" pitchFamily="18" charset="0"/>
              </a:rPr>
              <a:t>情感词典</a:t>
            </a:r>
            <a:r>
              <a:rPr lang="zh-CN" altLang="en-US" sz="2400" dirty="0" smtClean="0">
                <a:solidFill>
                  <a:srgbClr val="000000"/>
                </a:solidFill>
                <a:latin typeface="Times New Roman" pitchFamily="18" charset="0"/>
                <a:ea typeface="黑体" pitchFamily="49" charset="-122"/>
                <a:cs typeface="Times New Roman" pitchFamily="18" charset="0"/>
              </a:rPr>
              <a:t>规模大</a:t>
            </a:r>
            <a:endParaRPr lang="zh-CN" altLang="en-US" sz="2400" dirty="0">
              <a:solidFill>
                <a:srgbClr val="000000"/>
              </a:solidFill>
              <a:latin typeface="黑体" pitchFamily="49" charset="-122"/>
              <a:ea typeface="黑体" pitchFamily="49" charset="-122"/>
            </a:endParaRPr>
          </a:p>
        </p:txBody>
      </p:sp>
      <p:pic>
        <p:nvPicPr>
          <p:cNvPr id="368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2687" y="2281596"/>
            <a:ext cx="6778625" cy="177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6350996"/>
      </p:ext>
    </p:extLst>
  </p:cSld>
  <p:clrMapOvr>
    <a:masterClrMapping/>
  </p:clrMapOvr>
  <p:transition advTm="28512">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80" name="Rectangle 3"/>
          <p:cNvSpPr>
            <a:spLocks noChangeArrowheads="1"/>
          </p:cNvSpPr>
          <p:nvPr/>
        </p:nvSpPr>
        <p:spPr bwMode="auto">
          <a:xfrm>
            <a:off x="0" y="228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8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 name="Rectangle 2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6865"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t="11660" b="25868"/>
          <a:stretch/>
        </p:blipFill>
        <p:spPr bwMode="auto">
          <a:xfrm>
            <a:off x="64178" y="0"/>
            <a:ext cx="3814495" cy="457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611560" y="836712"/>
            <a:ext cx="7200800" cy="504056"/>
          </a:xfrm>
          <a:prstGeom prst="rect">
            <a:avLst/>
          </a:prstGeom>
          <a:noFill/>
          <a:ln>
            <a:noFill/>
          </a:ln>
        </p:spPr>
        <p:txBody>
          <a:bodyPr/>
          <a:lstStyle/>
          <a:p>
            <a:pPr marL="457200" indent="-457200">
              <a:lnSpc>
                <a:spcPct val="120000"/>
              </a:lnSpc>
              <a:spcBef>
                <a:spcPct val="20000"/>
              </a:spcBef>
              <a:buFont typeface="Wingdings" pitchFamily="2" charset="2"/>
              <a:buChar char="Ø"/>
            </a:pPr>
            <a:r>
              <a:rPr lang="en-US" altLang="zh-CN" sz="2400" dirty="0" smtClean="0">
                <a:solidFill>
                  <a:srgbClr val="000000"/>
                </a:solidFill>
                <a:latin typeface="Times New Roman" pitchFamily="18" charset="0"/>
                <a:ea typeface="黑体" pitchFamily="49" charset="-122"/>
                <a:cs typeface="Times New Roman" pitchFamily="18" charset="0"/>
              </a:rPr>
              <a:t>SentiHowNet</a:t>
            </a:r>
            <a:r>
              <a:rPr lang="zh-CN" altLang="en-US" sz="2400" dirty="0" smtClean="0">
                <a:solidFill>
                  <a:srgbClr val="000000"/>
                </a:solidFill>
                <a:latin typeface="Times New Roman" pitchFamily="18" charset="0"/>
                <a:ea typeface="黑体" pitchFamily="49" charset="-122"/>
                <a:cs typeface="Times New Roman" pitchFamily="18" charset="0"/>
              </a:rPr>
              <a:t>情感词典</a:t>
            </a:r>
            <a:r>
              <a:rPr lang="zh-CN" altLang="en-US" sz="2400" dirty="0" smtClean="0">
                <a:solidFill>
                  <a:srgbClr val="000000"/>
                </a:solidFill>
                <a:latin typeface="Times New Roman" pitchFamily="18" charset="0"/>
                <a:ea typeface="黑体" pitchFamily="49" charset="-122"/>
                <a:cs typeface="Times New Roman" pitchFamily="18" charset="0"/>
              </a:rPr>
              <a:t>规模大</a:t>
            </a:r>
            <a:endParaRPr lang="zh-CN" altLang="en-US" sz="2400" dirty="0">
              <a:solidFill>
                <a:srgbClr val="000000"/>
              </a:solidFill>
              <a:latin typeface="黑体" pitchFamily="49" charset="-122"/>
              <a:ea typeface="黑体" pitchFamily="49" charset="-122"/>
            </a:endParaRPr>
          </a:p>
        </p:txBody>
      </p:sp>
      <p:sp>
        <p:nvSpPr>
          <p:cNvPr id="11" name="矩形 10"/>
          <p:cNvSpPr/>
          <p:nvPr/>
        </p:nvSpPr>
        <p:spPr>
          <a:xfrm>
            <a:off x="611560" y="1429419"/>
            <a:ext cx="7810473" cy="1008111"/>
          </a:xfrm>
          <a:prstGeom prst="rect">
            <a:avLst/>
          </a:prstGeom>
          <a:noFill/>
          <a:ln>
            <a:noFill/>
          </a:ln>
        </p:spPr>
        <p:txBody>
          <a:bodyPr/>
          <a:lstStyle/>
          <a:p>
            <a:pPr marL="457200" indent="-457200">
              <a:lnSpc>
                <a:spcPct val="120000"/>
              </a:lnSpc>
              <a:spcBef>
                <a:spcPct val="20000"/>
              </a:spcBef>
              <a:buFont typeface="Wingdings" pitchFamily="2" charset="2"/>
              <a:buChar char="Ø"/>
            </a:pPr>
            <a:r>
              <a:rPr lang="en-US" altLang="zh-CN" sz="2400" dirty="0">
                <a:solidFill>
                  <a:srgbClr val="000000"/>
                </a:solidFill>
                <a:latin typeface="Times New Roman" pitchFamily="18" charset="0"/>
                <a:ea typeface="黑体" pitchFamily="49" charset="-122"/>
                <a:cs typeface="Times New Roman" pitchFamily="18" charset="0"/>
              </a:rPr>
              <a:t>SentiHowNet</a:t>
            </a:r>
            <a:r>
              <a:rPr lang="zh-CN" altLang="zh-CN" sz="2400" dirty="0">
                <a:solidFill>
                  <a:srgbClr val="000000"/>
                </a:solidFill>
                <a:latin typeface="Times New Roman" pitchFamily="18" charset="0"/>
                <a:ea typeface="黑体" pitchFamily="49" charset="-122"/>
                <a:cs typeface="Times New Roman" pitchFamily="18" charset="0"/>
              </a:rPr>
              <a:t>情感词典记录了词语的语义关系、上下文特征向量、情感极性值等多种信息</a:t>
            </a:r>
            <a:endParaRPr lang="zh-CN" altLang="en-US" sz="2400" dirty="0">
              <a:solidFill>
                <a:srgbClr val="000000"/>
              </a:solidFill>
              <a:latin typeface="Times New Roman" pitchFamily="18" charset="0"/>
              <a:ea typeface="黑体" pitchFamily="49" charset="-122"/>
              <a:cs typeface="Times New Roman" pitchFamily="18" charset="0"/>
            </a:endParaRPr>
          </a:p>
        </p:txBody>
      </p:sp>
      <p:pic>
        <p:nvPicPr>
          <p:cNvPr id="12"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7327" y="3210119"/>
            <a:ext cx="6800757" cy="2372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2963530" y="2773959"/>
            <a:ext cx="3119765" cy="426335"/>
          </a:xfrm>
          <a:prstGeom prst="rect">
            <a:avLst/>
          </a:prstGeom>
        </p:spPr>
        <p:txBody>
          <a:bodyPr wrap="none">
            <a:spAutoFit/>
          </a:bodyPr>
          <a:lstStyle/>
          <a:p>
            <a:pPr>
              <a:lnSpc>
                <a:spcPct val="120000"/>
              </a:lnSpc>
              <a:spcBef>
                <a:spcPct val="20000"/>
              </a:spcBef>
            </a:pPr>
            <a:r>
              <a:rPr lang="en-US" altLang="zh-CN" sz="2000" dirty="0">
                <a:solidFill>
                  <a:srgbClr val="000000"/>
                </a:solidFill>
                <a:latin typeface="Times New Roman" pitchFamily="18" charset="0"/>
                <a:ea typeface="黑体" pitchFamily="49" charset="-122"/>
                <a:cs typeface="Times New Roman" pitchFamily="18" charset="0"/>
              </a:rPr>
              <a:t>SentiHowNet</a:t>
            </a:r>
            <a:r>
              <a:rPr lang="zh-CN" altLang="zh-CN" sz="2000" dirty="0">
                <a:solidFill>
                  <a:srgbClr val="000000"/>
                </a:solidFill>
                <a:latin typeface="Times New Roman" pitchFamily="18" charset="0"/>
                <a:ea typeface="黑体" pitchFamily="49" charset="-122"/>
                <a:cs typeface="Times New Roman" pitchFamily="18" charset="0"/>
              </a:rPr>
              <a:t>情感词典构成</a:t>
            </a:r>
          </a:p>
        </p:txBody>
      </p:sp>
    </p:spTree>
    <p:extLst>
      <p:ext uri="{BB962C8B-B14F-4D97-AF65-F5344CB8AC3E}">
        <p14:creationId xmlns:p14="http://schemas.microsoft.com/office/powerpoint/2010/main" val="3128092807"/>
      </p:ext>
    </p:extLst>
  </p:cSld>
  <p:clrMapOvr>
    <a:masterClrMapping/>
  </p:clrMapOvr>
  <p:transition advTm="12179">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t="11660" b="25868"/>
          <a:stretch/>
        </p:blipFill>
        <p:spPr bwMode="auto">
          <a:xfrm>
            <a:off x="64178" y="0"/>
            <a:ext cx="3814495" cy="457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611560" y="836712"/>
            <a:ext cx="7200800" cy="504056"/>
          </a:xfrm>
          <a:prstGeom prst="rect">
            <a:avLst/>
          </a:prstGeom>
          <a:noFill/>
          <a:ln>
            <a:noFill/>
          </a:ln>
        </p:spPr>
        <p:txBody>
          <a:bodyPr/>
          <a:lstStyle/>
          <a:p>
            <a:pPr marL="457200" indent="-457200">
              <a:lnSpc>
                <a:spcPct val="120000"/>
              </a:lnSpc>
              <a:spcBef>
                <a:spcPct val="20000"/>
              </a:spcBef>
              <a:buFont typeface="Wingdings" pitchFamily="2" charset="2"/>
              <a:buChar char="Ø"/>
            </a:pPr>
            <a:r>
              <a:rPr lang="en-US" altLang="zh-CN" sz="2400" dirty="0" smtClean="0">
                <a:solidFill>
                  <a:srgbClr val="000000"/>
                </a:solidFill>
                <a:latin typeface="Times New Roman" pitchFamily="18" charset="0"/>
                <a:ea typeface="黑体" pitchFamily="49" charset="-122"/>
                <a:cs typeface="Times New Roman" pitchFamily="18" charset="0"/>
              </a:rPr>
              <a:t>SentiHowNet</a:t>
            </a:r>
            <a:r>
              <a:rPr lang="zh-CN" altLang="en-US" sz="2400" dirty="0" smtClean="0">
                <a:solidFill>
                  <a:srgbClr val="000000"/>
                </a:solidFill>
                <a:latin typeface="Times New Roman" pitchFamily="18" charset="0"/>
                <a:ea typeface="黑体" pitchFamily="49" charset="-122"/>
                <a:cs typeface="Times New Roman" pitchFamily="18" charset="0"/>
              </a:rPr>
              <a:t>情感词典</a:t>
            </a:r>
            <a:r>
              <a:rPr lang="zh-CN" altLang="en-US" sz="2400" dirty="0" smtClean="0">
                <a:solidFill>
                  <a:srgbClr val="000000"/>
                </a:solidFill>
                <a:latin typeface="Times New Roman" pitchFamily="18" charset="0"/>
                <a:ea typeface="黑体" pitchFamily="49" charset="-122"/>
                <a:cs typeface="Times New Roman" pitchFamily="18" charset="0"/>
              </a:rPr>
              <a:t>规模大</a:t>
            </a:r>
            <a:endParaRPr lang="zh-CN" altLang="en-US" sz="2400" dirty="0">
              <a:solidFill>
                <a:srgbClr val="000000"/>
              </a:solidFill>
              <a:latin typeface="黑体" pitchFamily="49" charset="-122"/>
              <a:ea typeface="黑体" pitchFamily="49" charset="-122"/>
            </a:endParaRPr>
          </a:p>
        </p:txBody>
      </p:sp>
      <p:sp>
        <p:nvSpPr>
          <p:cNvPr id="11" name="矩形 10"/>
          <p:cNvSpPr/>
          <p:nvPr/>
        </p:nvSpPr>
        <p:spPr>
          <a:xfrm>
            <a:off x="611560" y="1429419"/>
            <a:ext cx="7810473" cy="1008111"/>
          </a:xfrm>
          <a:prstGeom prst="rect">
            <a:avLst/>
          </a:prstGeom>
          <a:noFill/>
          <a:ln>
            <a:noFill/>
          </a:ln>
        </p:spPr>
        <p:txBody>
          <a:bodyPr/>
          <a:lstStyle/>
          <a:p>
            <a:pPr marL="457200" indent="-457200">
              <a:lnSpc>
                <a:spcPct val="120000"/>
              </a:lnSpc>
              <a:spcBef>
                <a:spcPct val="20000"/>
              </a:spcBef>
              <a:buFont typeface="Wingdings" pitchFamily="2" charset="2"/>
              <a:buChar char="Ø"/>
            </a:pPr>
            <a:r>
              <a:rPr lang="en-US" altLang="zh-CN" sz="2400" dirty="0">
                <a:solidFill>
                  <a:srgbClr val="000000"/>
                </a:solidFill>
                <a:latin typeface="Times New Roman" pitchFamily="18" charset="0"/>
                <a:ea typeface="黑体" pitchFamily="49" charset="-122"/>
                <a:cs typeface="Times New Roman" pitchFamily="18" charset="0"/>
              </a:rPr>
              <a:t>SentiHowNet</a:t>
            </a:r>
            <a:r>
              <a:rPr lang="zh-CN" altLang="zh-CN" sz="2400" dirty="0">
                <a:solidFill>
                  <a:srgbClr val="000000"/>
                </a:solidFill>
                <a:latin typeface="Times New Roman" pitchFamily="18" charset="0"/>
                <a:ea typeface="黑体" pitchFamily="49" charset="-122"/>
                <a:cs typeface="Times New Roman" pitchFamily="18" charset="0"/>
              </a:rPr>
              <a:t>情感词典记录了词语的语义关系、上下文特征向量、情感极性值等多种信息</a:t>
            </a:r>
            <a:endParaRPr lang="zh-CN" altLang="en-US" sz="2400" dirty="0">
              <a:solidFill>
                <a:srgbClr val="000000"/>
              </a:solidFill>
              <a:latin typeface="Times New Roman" pitchFamily="18" charset="0"/>
              <a:ea typeface="黑体" pitchFamily="49" charset="-122"/>
              <a:cs typeface="Times New Roman" pitchFamily="18" charset="0"/>
            </a:endParaRPr>
          </a:p>
        </p:txBody>
      </p:sp>
      <p:sp>
        <p:nvSpPr>
          <p:cNvPr id="14" name="矩形 13"/>
          <p:cNvSpPr/>
          <p:nvPr/>
        </p:nvSpPr>
        <p:spPr>
          <a:xfrm>
            <a:off x="607755" y="2388896"/>
            <a:ext cx="7810473" cy="504055"/>
          </a:xfrm>
          <a:prstGeom prst="rect">
            <a:avLst/>
          </a:prstGeom>
          <a:noFill/>
          <a:ln>
            <a:noFill/>
          </a:ln>
        </p:spPr>
        <p:txBody>
          <a:bodyPr/>
          <a:lstStyle/>
          <a:p>
            <a:pPr marL="457200" indent="-457200">
              <a:lnSpc>
                <a:spcPct val="120000"/>
              </a:lnSpc>
              <a:spcBef>
                <a:spcPct val="20000"/>
              </a:spcBef>
              <a:buFont typeface="Wingdings" pitchFamily="2" charset="2"/>
              <a:buChar char="Ø"/>
            </a:pPr>
            <a:r>
              <a:rPr lang="en-US" altLang="zh-CN" sz="2400" dirty="0" smtClean="0">
                <a:solidFill>
                  <a:srgbClr val="000000"/>
                </a:solidFill>
                <a:latin typeface="Times New Roman" pitchFamily="18" charset="0"/>
                <a:ea typeface="黑体" pitchFamily="49" charset="-122"/>
                <a:cs typeface="Times New Roman" pitchFamily="18" charset="0"/>
              </a:rPr>
              <a:t>SentiHowNet</a:t>
            </a:r>
            <a:r>
              <a:rPr lang="zh-CN" altLang="en-US" sz="2400" dirty="0" smtClean="0">
                <a:solidFill>
                  <a:srgbClr val="000000"/>
                </a:solidFill>
                <a:latin typeface="Times New Roman" pitchFamily="18" charset="0"/>
                <a:ea typeface="黑体" pitchFamily="49" charset="-122"/>
                <a:cs typeface="Times New Roman" pitchFamily="18" charset="0"/>
              </a:rPr>
              <a:t>情感词典提供了丰富的访问接口</a:t>
            </a:r>
            <a:endParaRPr lang="zh-CN" altLang="en-US" sz="2400" dirty="0">
              <a:solidFill>
                <a:srgbClr val="000000"/>
              </a:solidFill>
              <a:latin typeface="Times New Roman" pitchFamily="18" charset="0"/>
              <a:ea typeface="黑体" pitchFamily="49" charset="-122"/>
              <a:cs typeface="Times New Roman" pitchFamily="18" charset="0"/>
            </a:endParaRPr>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2079" y="3068960"/>
            <a:ext cx="6221823" cy="298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2431066"/>
      </p:ext>
    </p:extLst>
  </p:cSld>
  <p:clrMapOvr>
    <a:masterClrMapping/>
  </p:clrMapOvr>
  <p:transition advTm="14609">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27"/>
          <p:cNvSpPr>
            <a:spLocks noChangeArrowheads="1"/>
          </p:cNvSpPr>
          <p:nvPr/>
        </p:nvSpPr>
        <p:spPr bwMode="auto">
          <a:xfrm>
            <a:off x="560388" y="623888"/>
            <a:ext cx="2038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00"/>
                </a:solidFill>
                <a:latin typeface="黑体" pitchFamily="49" charset="-122"/>
                <a:ea typeface="黑体" pitchFamily="49" charset="-122"/>
                <a:cs typeface="Ebrima" pitchFamily="2" charset="0"/>
              </a:rPr>
              <a:t>本文工作</a:t>
            </a:r>
          </a:p>
        </p:txBody>
      </p:sp>
      <p:sp>
        <p:nvSpPr>
          <p:cNvPr id="8" name="矩形 7"/>
          <p:cNvSpPr/>
          <p:nvPr/>
        </p:nvSpPr>
        <p:spPr bwMode="auto">
          <a:xfrm>
            <a:off x="323528" y="1232756"/>
            <a:ext cx="8280920" cy="36000"/>
          </a:xfrm>
          <a:prstGeom prst="rect">
            <a:avLst/>
          </a:prstGeom>
          <a:gradFill flip="none" rotWithShape="1">
            <a:gsLst>
              <a:gs pos="0">
                <a:schemeClr val="accent4">
                  <a:lumMod val="90000"/>
                  <a:lumOff val="10000"/>
                  <a:shade val="30000"/>
                  <a:satMod val="115000"/>
                </a:schemeClr>
              </a:gs>
              <a:gs pos="50000">
                <a:schemeClr val="accent4">
                  <a:lumMod val="90000"/>
                  <a:lumOff val="10000"/>
                  <a:shade val="67500"/>
                  <a:satMod val="115000"/>
                </a:schemeClr>
              </a:gs>
              <a:gs pos="100000">
                <a:schemeClr val="accent4">
                  <a:lumMod val="90000"/>
                  <a:lumOff val="10000"/>
                  <a:shade val="100000"/>
                  <a:satMod val="115000"/>
                </a:schemeClr>
              </a:gs>
            </a:gsLst>
            <a:lin ang="2700000" scaled="1"/>
            <a:tileRect/>
          </a:gra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a:lstStyle/>
          <a:p>
            <a:pPr algn="r">
              <a:defRPr/>
            </a:pPr>
            <a:endParaRPr lang="zh-CN" altLang="en-US">
              <a:latin typeface="Arial" charset="0"/>
              <a:ea typeface="+mn-ea"/>
            </a:endParaRPr>
          </a:p>
        </p:txBody>
      </p:sp>
      <p:sp>
        <p:nvSpPr>
          <p:cNvPr id="26628" name="矩形 3"/>
          <p:cNvSpPr>
            <a:spLocks noChangeArrowheads="1"/>
          </p:cNvSpPr>
          <p:nvPr/>
        </p:nvSpPr>
        <p:spPr bwMode="auto">
          <a:xfrm>
            <a:off x="2286000" y="2828925"/>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a:p>
        </p:txBody>
      </p:sp>
      <p:sp>
        <p:nvSpPr>
          <p:cNvPr id="11" name="内容占位符 2"/>
          <p:cNvSpPr txBox="1">
            <a:spLocks/>
          </p:cNvSpPr>
          <p:nvPr/>
        </p:nvSpPr>
        <p:spPr bwMode="gray">
          <a:xfrm>
            <a:off x="419100" y="1628775"/>
            <a:ext cx="5160963"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400" dirty="0">
                <a:solidFill>
                  <a:srgbClr val="000000"/>
                </a:solidFill>
                <a:latin typeface="黑体" pitchFamily="49" charset="-122"/>
                <a:ea typeface="黑体" pitchFamily="49" charset="-122"/>
              </a:rPr>
              <a:t>相关技术研究</a:t>
            </a:r>
          </a:p>
          <a:p>
            <a:pPr eaLnBrk="1" hangingPunct="1">
              <a:lnSpc>
                <a:spcPct val="120000"/>
              </a:lnSpc>
              <a:spcBef>
                <a:spcPct val="20000"/>
              </a:spcBef>
              <a:buFont typeface="Wingdings" pitchFamily="2" charset="2"/>
              <a:buChar char="Ø"/>
            </a:pPr>
            <a:r>
              <a:rPr lang="zh-CN" altLang="en-US" sz="2400" dirty="0">
                <a:solidFill>
                  <a:srgbClr val="000000"/>
                </a:solidFill>
                <a:latin typeface="黑体" pitchFamily="49" charset="-122"/>
                <a:ea typeface="黑体" pitchFamily="49" charset="-122"/>
              </a:rPr>
              <a:t>基于语义词典的情感词典构建</a:t>
            </a:r>
          </a:p>
          <a:p>
            <a:pPr eaLnBrk="1" hangingPunct="1">
              <a:lnSpc>
                <a:spcPct val="120000"/>
              </a:lnSpc>
              <a:spcBef>
                <a:spcPct val="20000"/>
              </a:spcBef>
              <a:buFont typeface="Wingdings" pitchFamily="2" charset="2"/>
              <a:buChar char="Ø"/>
            </a:pPr>
            <a:r>
              <a:rPr lang="zh-CN" altLang="en-US" sz="2400" dirty="0">
                <a:solidFill>
                  <a:srgbClr val="000000"/>
                </a:solidFill>
                <a:latin typeface="黑体" pitchFamily="49" charset="-122"/>
                <a:ea typeface="黑体" pitchFamily="49" charset="-122"/>
              </a:rPr>
              <a:t>基于语料资源的情感词典扩展</a:t>
            </a:r>
            <a:endParaRPr lang="en-US" altLang="zh-CN" sz="2400" dirty="0">
              <a:solidFill>
                <a:srgbClr val="000000"/>
              </a:solidFill>
              <a:latin typeface="黑体" pitchFamily="49" charset="-122"/>
              <a:ea typeface="黑体" pitchFamily="49" charset="-122"/>
            </a:endParaRPr>
          </a:p>
          <a:p>
            <a:pPr eaLnBrk="1" hangingPunct="1">
              <a:lnSpc>
                <a:spcPct val="120000"/>
              </a:lnSpc>
              <a:spcBef>
                <a:spcPct val="20000"/>
              </a:spcBef>
              <a:buFont typeface="Wingdings" pitchFamily="2" charset="2"/>
              <a:buChar char="Ø"/>
            </a:pPr>
            <a:r>
              <a:rPr lang="zh-CN" altLang="en-US" sz="2400" dirty="0">
                <a:solidFill>
                  <a:srgbClr val="000000"/>
                </a:solidFill>
                <a:latin typeface="黑体" pitchFamily="49" charset="-122"/>
                <a:ea typeface="黑体" pitchFamily="49" charset="-122"/>
              </a:rPr>
              <a:t>情感词典及其应用接口</a:t>
            </a:r>
          </a:p>
        </p:txBody>
      </p:sp>
      <p:pic>
        <p:nvPicPr>
          <p:cNvPr id="2663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392363"/>
            <a:ext cx="2954338" cy="300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031" y="4293096"/>
            <a:ext cx="5162400" cy="691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6138" y="2392363"/>
            <a:ext cx="2955600" cy="396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内容占位符 2"/>
          <p:cNvSpPr txBox="1">
            <a:spLocks/>
          </p:cNvSpPr>
          <p:nvPr/>
        </p:nvSpPr>
        <p:spPr bwMode="gray">
          <a:xfrm>
            <a:off x="409032" y="4985031"/>
            <a:ext cx="5162400" cy="532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indent="0" algn="ctr" eaLnBrk="1" hangingPunct="1">
              <a:lnSpc>
                <a:spcPct val="120000"/>
              </a:lnSpc>
              <a:spcBef>
                <a:spcPct val="20000"/>
              </a:spcBef>
            </a:pPr>
            <a:r>
              <a:rPr lang="en-US" altLang="zh-CN" sz="2400" dirty="0" smtClean="0">
                <a:solidFill>
                  <a:srgbClr val="000000"/>
                </a:solidFill>
                <a:latin typeface="黑体" pitchFamily="49" charset="-122"/>
                <a:ea typeface="黑体" pitchFamily="49" charset="-122"/>
              </a:rPr>
              <a:t>SentiHowNet System</a:t>
            </a:r>
            <a:endParaRPr lang="zh-CN" altLang="en-US" sz="2400" dirty="0">
              <a:solidFill>
                <a:srgbClr val="000000"/>
              </a:solidFill>
              <a:latin typeface="黑体" pitchFamily="49" charset="-122"/>
              <a:ea typeface="黑体" pitchFamily="49" charset="-122"/>
            </a:endParaRPr>
          </a:p>
        </p:txBody>
      </p:sp>
    </p:spTree>
    <p:extLst>
      <p:ext uri="{BB962C8B-B14F-4D97-AF65-F5344CB8AC3E}">
        <p14:creationId xmlns:p14="http://schemas.microsoft.com/office/powerpoint/2010/main" val="4089441538"/>
      </p:ext>
    </p:extLst>
  </p:cSld>
  <p:clrMapOvr>
    <a:masterClrMapping/>
  </p:clrMapOvr>
  <p:transition advTm="13034">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250"/>
                                  </p:stCondLst>
                                  <p:childTnLst>
                                    <p:set>
                                      <p:cBhvr>
                                        <p:cTn id="6" dur="1" fill="hold">
                                          <p:stCondLst>
                                            <p:cond delay="0"/>
                                          </p:stCondLst>
                                        </p:cTn>
                                        <p:tgtEl>
                                          <p:spTgt spid="41986"/>
                                        </p:tgtEl>
                                        <p:attrNameLst>
                                          <p:attrName>style.visibility</p:attrName>
                                        </p:attrNameLst>
                                      </p:cBhvr>
                                      <p:to>
                                        <p:strVal val="visible"/>
                                      </p:to>
                                    </p:set>
                                    <p:anim calcmode="lin" valueType="num">
                                      <p:cBhvr>
                                        <p:cTn id="7" dur="1000" fill="hold"/>
                                        <p:tgtEl>
                                          <p:spTgt spid="41986"/>
                                        </p:tgtEl>
                                        <p:attrNameLst>
                                          <p:attrName>ppt_w</p:attrName>
                                        </p:attrNameLst>
                                      </p:cBhvr>
                                      <p:tavLst>
                                        <p:tav tm="0">
                                          <p:val>
                                            <p:fltVal val="0"/>
                                          </p:val>
                                        </p:tav>
                                        <p:tav tm="100000">
                                          <p:val>
                                            <p:strVal val="#ppt_w"/>
                                          </p:val>
                                        </p:tav>
                                      </p:tavLst>
                                    </p:anim>
                                    <p:anim calcmode="lin" valueType="num">
                                      <p:cBhvr>
                                        <p:cTn id="8" dur="1000" fill="hold"/>
                                        <p:tgtEl>
                                          <p:spTgt spid="41986"/>
                                        </p:tgtEl>
                                        <p:attrNameLst>
                                          <p:attrName>ppt_h</p:attrName>
                                        </p:attrNameLst>
                                      </p:cBhvr>
                                      <p:tavLst>
                                        <p:tav tm="0">
                                          <p:val>
                                            <p:fltVal val="0"/>
                                          </p:val>
                                        </p:tav>
                                        <p:tav tm="100000">
                                          <p:val>
                                            <p:strVal val="#ppt_h"/>
                                          </p:val>
                                        </p:tav>
                                      </p:tavLst>
                                    </p:anim>
                                    <p:animEffect transition="in" filter="fade">
                                      <p:cBhvr>
                                        <p:cTn id="9" dur="1000"/>
                                        <p:tgtEl>
                                          <p:spTgt spid="41986"/>
                                        </p:tgtEl>
                                      </p:cBhvr>
                                    </p:animEffect>
                                  </p:childTnLst>
                                </p:cTn>
                              </p:par>
                              <p:par>
                                <p:cTn id="10" presetID="6" presetClass="emph" presetSubtype="0" fill="hold" nodeType="withEffect">
                                  <p:stCondLst>
                                    <p:cond delay="0"/>
                                  </p:stCondLst>
                                  <p:childTnLst>
                                    <p:animScale>
                                      <p:cBhvr>
                                        <p:cTn id="11" dur="1000" fill="hold"/>
                                        <p:tgtEl>
                                          <p:spTgt spid="16"/>
                                        </p:tgtEl>
                                      </p:cBhvr>
                                      <p:by x="50000" y="50000"/>
                                    </p:animScale>
                                  </p:childTnLst>
                                </p:cTn>
                              </p:par>
                              <p:par>
                                <p:cTn id="12" presetID="42" presetClass="path" presetSubtype="0" accel="50000" decel="50000" fill="hold" nodeType="withEffect">
                                  <p:stCondLst>
                                    <p:cond delay="0"/>
                                  </p:stCondLst>
                                  <p:childTnLst>
                                    <p:animMotion origin="layout" path="M 5E-6 2.22222E-6 L -0.47639 0.30069 " pathEditMode="relative" rAng="0" ptsTypes="AA">
                                      <p:cBhvr>
                                        <p:cTn id="13" dur="1000" fill="hold"/>
                                        <p:tgtEl>
                                          <p:spTgt spid="16"/>
                                        </p:tgtEl>
                                        <p:attrNameLst>
                                          <p:attrName>ppt_x</p:attrName>
                                          <p:attrName>ppt_y</p:attrName>
                                        </p:attrNameLst>
                                      </p:cBhvr>
                                      <p:rCtr x="-23819" y="15023"/>
                                    </p:animMotion>
                                  </p:childTnLst>
                                </p:cTn>
                              </p:par>
                              <p:par>
                                <p:cTn id="14" presetID="10" presetClass="exit" presetSubtype="0" fill="hold" nodeType="withEffect">
                                  <p:stCondLst>
                                    <p:cond delay="0"/>
                                  </p:stCondLst>
                                  <p:childTnLst>
                                    <p:animEffect transition="out" filter="fade">
                                      <p:cBhvr>
                                        <p:cTn id="15" dur="750"/>
                                        <p:tgtEl>
                                          <p:spTgt spid="16"/>
                                        </p:tgtEl>
                                      </p:cBhvr>
                                    </p:animEffect>
                                    <p:set>
                                      <p:cBhvr>
                                        <p:cTn id="16" dur="1" fill="hold">
                                          <p:stCondLst>
                                            <p:cond delay="749"/>
                                          </p:stCondLst>
                                        </p:cTn>
                                        <p:tgtEl>
                                          <p:spTgt spid="16"/>
                                        </p:tgtEl>
                                        <p:attrNameLst>
                                          <p:attrName>style.visibility</p:attrName>
                                        </p:attrNameLst>
                                      </p:cBhvr>
                                      <p:to>
                                        <p:strVal val="hidden"/>
                                      </p:to>
                                    </p:set>
                                  </p:childTnLst>
                                </p:cTn>
                              </p:par>
                            </p:childTnLst>
                          </p:cTn>
                        </p:par>
                        <p:par>
                          <p:cTn id="17" fill="hold">
                            <p:stCondLst>
                              <p:cond delay="1250"/>
                            </p:stCondLst>
                            <p:childTnLst>
                              <p:par>
                                <p:cTn id="18" presetID="22" presetClass="entr" presetSubtype="1"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68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430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4000" b="13417"/>
          <a:stretch/>
        </p:blipFill>
        <p:spPr bwMode="auto">
          <a:xfrm>
            <a:off x="0" y="-57188"/>
            <a:ext cx="3474720" cy="6620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11" name="Picture 3" descr="SentiHowNet Syste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0414" y="692696"/>
            <a:ext cx="5403172" cy="23762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图片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8726" y="3212976"/>
            <a:ext cx="4090276" cy="30090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1669488"/>
      </p:ext>
    </p:extLst>
  </p:cSld>
  <p:clrMapOvr>
    <a:masterClrMapping/>
  </p:clrMapOvr>
  <p:transition advTm="10383">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1" name="Group 10"/>
          <p:cNvGrpSpPr>
            <a:grpSpLocks/>
          </p:cNvGrpSpPr>
          <p:nvPr/>
        </p:nvGrpSpPr>
        <p:grpSpPr bwMode="auto">
          <a:xfrm>
            <a:off x="304800" y="2205038"/>
            <a:ext cx="2673350" cy="2671762"/>
            <a:chOff x="0" y="0"/>
            <a:chExt cx="1684" cy="1683"/>
          </a:xfrm>
        </p:grpSpPr>
        <p:sp>
          <p:nvSpPr>
            <p:cNvPr id="35" name="Oval 11"/>
            <p:cNvSpPr>
              <a:spLocks noChangeArrowheads="1"/>
            </p:cNvSpPr>
            <p:nvPr/>
          </p:nvSpPr>
          <p:spPr bwMode="auto">
            <a:xfrm>
              <a:off x="0" y="0"/>
              <a:ext cx="1684" cy="1683"/>
            </a:xfrm>
            <a:prstGeom prst="ellipse">
              <a:avLst/>
            </a:prstGeom>
            <a:gradFill rotWithShape="1">
              <a:gsLst>
                <a:gs pos="0">
                  <a:schemeClr val="folHlink"/>
                </a:gs>
                <a:gs pos="50000">
                  <a:srgbClr val="FFFFFF"/>
                </a:gs>
                <a:gs pos="100000">
                  <a:schemeClr val="folHlink"/>
                </a:gs>
              </a:gsLst>
              <a:lin ang="18900000" scaled="1"/>
            </a:gradFill>
            <a:ln w="9525">
              <a:noFill/>
              <a:round/>
              <a:headEnd/>
              <a:tailEnd/>
            </a:ln>
          </p:spPr>
          <p:txBody>
            <a:bodyPr wrap="none" anchor="ctr">
              <a:spAutoFit/>
            </a:bodyPr>
            <a:lstStyle/>
            <a:p>
              <a:pPr algn="r">
                <a:defRPr/>
              </a:pPr>
              <a:endParaRPr lang="zh-CN" altLang="en-US">
                <a:solidFill>
                  <a:srgbClr val="003366"/>
                </a:solidFill>
              </a:endParaRPr>
            </a:p>
          </p:txBody>
        </p:sp>
        <p:sp>
          <p:nvSpPr>
            <p:cNvPr id="36" name="Oval 12"/>
            <p:cNvSpPr>
              <a:spLocks noChangeArrowheads="1"/>
            </p:cNvSpPr>
            <p:nvPr/>
          </p:nvSpPr>
          <p:spPr bwMode="auto">
            <a:xfrm>
              <a:off x="111" y="109"/>
              <a:ext cx="1461" cy="1463"/>
            </a:xfrm>
            <a:prstGeom prst="ellipse">
              <a:avLst/>
            </a:prstGeom>
            <a:gradFill rotWithShape="1">
              <a:gsLst>
                <a:gs pos="0">
                  <a:schemeClr val="folHlink"/>
                </a:gs>
                <a:gs pos="50000">
                  <a:srgbClr val="31672A"/>
                </a:gs>
                <a:gs pos="100000">
                  <a:schemeClr val="folHlink"/>
                </a:gs>
              </a:gsLst>
              <a:lin ang="2700000" scaled="1"/>
            </a:gradFill>
            <a:ln w="9525">
              <a:noFill/>
              <a:round/>
              <a:headEnd/>
              <a:tailEnd/>
            </a:ln>
          </p:spPr>
          <p:txBody>
            <a:bodyPr anchor="ctr">
              <a:spAutoFit/>
            </a:bodyPr>
            <a:lstStyle/>
            <a:p>
              <a:pPr algn="r">
                <a:defRPr/>
              </a:pPr>
              <a:endParaRPr lang="zh-CN" altLang="en-US">
                <a:solidFill>
                  <a:srgbClr val="003366"/>
                </a:solidFill>
              </a:endParaRPr>
            </a:p>
          </p:txBody>
        </p:sp>
        <p:sp>
          <p:nvSpPr>
            <p:cNvPr id="17440" name="Oval 13"/>
            <p:cNvSpPr>
              <a:spLocks noChangeArrowheads="1"/>
            </p:cNvSpPr>
            <p:nvPr/>
          </p:nvSpPr>
          <p:spPr bwMode="auto">
            <a:xfrm>
              <a:off x="118" y="117"/>
              <a:ext cx="1461" cy="1462"/>
            </a:xfrm>
            <a:prstGeom prst="ellipse">
              <a:avLst/>
            </a:prstGeom>
            <a:gradFill rotWithShape="1">
              <a:gsLst>
                <a:gs pos="0">
                  <a:srgbClr val="3A7932"/>
                </a:gs>
                <a:gs pos="100000">
                  <a:schemeClr val="fo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pPr algn="r"/>
              <a:endParaRPr lang="zh-CN" altLang="en-US">
                <a:solidFill>
                  <a:srgbClr val="003366"/>
                </a:solidFill>
              </a:endParaRPr>
            </a:p>
          </p:txBody>
        </p:sp>
        <p:sp>
          <p:nvSpPr>
            <p:cNvPr id="17441" name="Oval 14"/>
            <p:cNvSpPr>
              <a:spLocks noChangeArrowheads="1"/>
            </p:cNvSpPr>
            <p:nvPr/>
          </p:nvSpPr>
          <p:spPr bwMode="auto">
            <a:xfrm>
              <a:off x="183" y="183"/>
              <a:ext cx="1317" cy="13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pPr algn="r"/>
              <a:endParaRPr lang="zh-CN" altLang="en-US">
                <a:solidFill>
                  <a:srgbClr val="003366"/>
                </a:solidFill>
              </a:endParaRPr>
            </a:p>
          </p:txBody>
        </p:sp>
        <p:sp>
          <p:nvSpPr>
            <p:cNvPr id="17442" name="Oval 15"/>
            <p:cNvSpPr>
              <a:spLocks noChangeArrowheads="1"/>
            </p:cNvSpPr>
            <p:nvPr/>
          </p:nvSpPr>
          <p:spPr bwMode="auto">
            <a:xfrm>
              <a:off x="204" y="204"/>
              <a:ext cx="1276" cy="127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pPr algn="r"/>
              <a:endParaRPr lang="zh-CN" altLang="en-US">
                <a:solidFill>
                  <a:srgbClr val="003366"/>
                </a:solidFill>
              </a:endParaRPr>
            </a:p>
          </p:txBody>
        </p:sp>
        <p:sp>
          <p:nvSpPr>
            <p:cNvPr id="17443" name="Oval 16"/>
            <p:cNvSpPr>
              <a:spLocks noChangeArrowheads="1"/>
            </p:cNvSpPr>
            <p:nvPr/>
          </p:nvSpPr>
          <p:spPr bwMode="auto">
            <a:xfrm>
              <a:off x="220" y="211"/>
              <a:ext cx="1246" cy="1246"/>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pPr algn="r"/>
              <a:endParaRPr lang="zh-CN" altLang="en-US">
                <a:solidFill>
                  <a:srgbClr val="003366"/>
                </a:solidFill>
              </a:endParaRPr>
            </a:p>
          </p:txBody>
        </p:sp>
        <p:sp>
          <p:nvSpPr>
            <p:cNvPr id="17444" name="Oval 17"/>
            <p:cNvSpPr>
              <a:spLocks noChangeArrowheads="1"/>
            </p:cNvSpPr>
            <p:nvPr/>
          </p:nvSpPr>
          <p:spPr bwMode="auto">
            <a:xfrm>
              <a:off x="234" y="223"/>
              <a:ext cx="1184" cy="1164"/>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pPr algn="r"/>
              <a:endParaRPr lang="zh-CN" altLang="en-US">
                <a:solidFill>
                  <a:srgbClr val="003366"/>
                </a:solidFill>
              </a:endParaRPr>
            </a:p>
          </p:txBody>
        </p:sp>
        <p:sp>
          <p:nvSpPr>
            <p:cNvPr id="17445" name="Oval 18"/>
            <p:cNvSpPr>
              <a:spLocks noChangeArrowheads="1"/>
            </p:cNvSpPr>
            <p:nvPr/>
          </p:nvSpPr>
          <p:spPr bwMode="auto">
            <a:xfrm>
              <a:off x="303" y="256"/>
              <a:ext cx="1053" cy="945"/>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pPr algn="r"/>
              <a:endParaRPr lang="zh-CN" altLang="en-US">
                <a:solidFill>
                  <a:srgbClr val="003366"/>
                </a:solidFill>
              </a:endParaRPr>
            </a:p>
          </p:txBody>
        </p:sp>
        <p:pic>
          <p:nvPicPr>
            <p:cNvPr id="17446" name="Picture 19" descr="ma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 y="354"/>
              <a:ext cx="1011" cy="1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12" name="组合 60"/>
          <p:cNvGrpSpPr>
            <a:grpSpLocks/>
          </p:cNvGrpSpPr>
          <p:nvPr/>
        </p:nvGrpSpPr>
        <p:grpSpPr bwMode="auto">
          <a:xfrm>
            <a:off x="2368550" y="1773238"/>
            <a:ext cx="6089650" cy="665162"/>
            <a:chOff x="2368550" y="1772854"/>
            <a:chExt cx="6089650" cy="665546"/>
          </a:xfrm>
        </p:grpSpPr>
        <p:sp>
          <p:nvSpPr>
            <p:cNvPr id="17431" name="Line 2"/>
            <p:cNvSpPr>
              <a:spLocks noChangeShapeType="1"/>
            </p:cNvSpPr>
            <p:nvPr/>
          </p:nvSpPr>
          <p:spPr bwMode="auto">
            <a:xfrm flipV="1">
              <a:off x="2368550" y="2057400"/>
              <a:ext cx="381000" cy="38100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32" name="Line 4"/>
            <p:cNvSpPr>
              <a:spLocks noChangeShapeType="1"/>
            </p:cNvSpPr>
            <p:nvPr/>
          </p:nvSpPr>
          <p:spPr bwMode="auto">
            <a:xfrm>
              <a:off x="2749550" y="2057400"/>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3" name="AutoShape 20"/>
            <p:cNvSpPr>
              <a:spLocks noChangeArrowheads="1"/>
            </p:cNvSpPr>
            <p:nvPr/>
          </p:nvSpPr>
          <p:spPr bwMode="auto">
            <a:xfrm>
              <a:off x="3352800" y="1828835"/>
              <a:ext cx="5105400" cy="488922"/>
            </a:xfrm>
            <a:prstGeom prst="roundRect">
              <a:avLst>
                <a:gd name="adj" fmla="val 50000"/>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r">
                <a:defRPr/>
              </a:pPr>
              <a:endParaRPr lang="zh-CN" altLang="en-US">
                <a:solidFill>
                  <a:srgbClr val="003366"/>
                </a:solidFill>
              </a:endParaRPr>
            </a:p>
          </p:txBody>
        </p:sp>
        <p:sp>
          <p:nvSpPr>
            <p:cNvPr id="17436" name="Rectangle 21"/>
            <p:cNvSpPr>
              <a:spLocks noChangeArrowheads="1"/>
            </p:cNvSpPr>
            <p:nvPr/>
          </p:nvSpPr>
          <p:spPr bwMode="auto">
            <a:xfrm>
              <a:off x="4743560" y="1772854"/>
              <a:ext cx="2348720" cy="52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514350" indent="-514350" algn="r"/>
              <a:r>
                <a:rPr lang="zh-CN" altLang="en-US" sz="2800" b="1">
                  <a:solidFill>
                    <a:srgbClr val="000000"/>
                  </a:solidFill>
                  <a:latin typeface="黑体" pitchFamily="49" charset="-122"/>
                  <a:ea typeface="黑体" pitchFamily="49" charset="-122"/>
                </a:rPr>
                <a:t>课题研究背景</a:t>
              </a:r>
            </a:p>
          </p:txBody>
        </p:sp>
        <p:sp>
          <p:nvSpPr>
            <p:cNvPr id="17437" name="Oval 26"/>
            <p:cNvSpPr>
              <a:spLocks noChangeArrowheads="1"/>
            </p:cNvSpPr>
            <p:nvPr/>
          </p:nvSpPr>
          <p:spPr bwMode="auto">
            <a:xfrm>
              <a:off x="3263900" y="1946303"/>
              <a:ext cx="228600" cy="228587"/>
            </a:xfrm>
            <a:prstGeom prst="ellipse">
              <a:avLst/>
            </a:prstGeom>
            <a:gradFill rotWithShape="1">
              <a:gsLst>
                <a:gs pos="0">
                  <a:srgbClr val="E96E29"/>
                </a:gs>
                <a:gs pos="100000">
                  <a:srgbClr val="9B491B"/>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lgn="r"/>
              <a:endParaRPr lang="zh-CN" altLang="en-US">
                <a:solidFill>
                  <a:srgbClr val="003366"/>
                </a:solidFill>
              </a:endParaRPr>
            </a:p>
          </p:txBody>
        </p:sp>
      </p:grpSp>
      <p:grpSp>
        <p:nvGrpSpPr>
          <p:cNvPr id="17413" name="组合 61"/>
          <p:cNvGrpSpPr>
            <a:grpSpLocks/>
          </p:cNvGrpSpPr>
          <p:nvPr/>
        </p:nvGrpSpPr>
        <p:grpSpPr bwMode="auto">
          <a:xfrm>
            <a:off x="2673350" y="2824163"/>
            <a:ext cx="5784850" cy="542925"/>
            <a:chOff x="2673350" y="2825549"/>
            <a:chExt cx="5784850" cy="541843"/>
          </a:xfrm>
        </p:grpSpPr>
        <p:sp>
          <p:nvSpPr>
            <p:cNvPr id="17425" name="Line 6"/>
            <p:cNvSpPr>
              <a:spLocks noChangeShapeType="1"/>
            </p:cNvSpPr>
            <p:nvPr/>
          </p:nvSpPr>
          <p:spPr bwMode="auto">
            <a:xfrm flipV="1">
              <a:off x="2673350" y="3120108"/>
              <a:ext cx="6858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06" name="AutoShape 22"/>
            <p:cNvSpPr>
              <a:spLocks noChangeArrowheads="1"/>
            </p:cNvSpPr>
            <p:nvPr/>
          </p:nvSpPr>
          <p:spPr bwMode="auto">
            <a:xfrm>
              <a:off x="3352800" y="2879416"/>
              <a:ext cx="5105400" cy="487976"/>
            </a:xfrm>
            <a:prstGeom prst="roundRect">
              <a:avLst>
                <a:gd name="adj" fmla="val 50000"/>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r">
                <a:defRPr/>
              </a:pPr>
              <a:endParaRPr lang="zh-CN" altLang="en-US">
                <a:solidFill>
                  <a:srgbClr val="003366"/>
                </a:solidFill>
              </a:endParaRPr>
            </a:p>
          </p:txBody>
        </p:sp>
        <p:sp>
          <p:nvSpPr>
            <p:cNvPr id="17429" name="Rectangle 23"/>
            <p:cNvSpPr>
              <a:spLocks noChangeArrowheads="1"/>
            </p:cNvSpPr>
            <p:nvPr/>
          </p:nvSpPr>
          <p:spPr bwMode="auto">
            <a:xfrm>
              <a:off x="4743560" y="2825549"/>
              <a:ext cx="2348720" cy="522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514350" indent="-514350" algn="r" eaLnBrk="0" hangingPunct="0"/>
              <a:r>
                <a:rPr lang="zh-CN" altLang="en-US" sz="2800" b="1">
                  <a:solidFill>
                    <a:srgbClr val="000000"/>
                  </a:solidFill>
                  <a:latin typeface="黑体" pitchFamily="49" charset="-122"/>
                  <a:ea typeface="黑体" pitchFamily="49" charset="-122"/>
                </a:rPr>
                <a:t>本文研究思路</a:t>
              </a:r>
            </a:p>
          </p:txBody>
        </p:sp>
        <p:sp>
          <p:nvSpPr>
            <p:cNvPr id="17430" name="Oval 27"/>
            <p:cNvSpPr>
              <a:spLocks noChangeArrowheads="1"/>
            </p:cNvSpPr>
            <p:nvPr/>
          </p:nvSpPr>
          <p:spPr bwMode="auto">
            <a:xfrm>
              <a:off x="3276600" y="3012058"/>
              <a:ext cx="228600" cy="228429"/>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lgn="r"/>
              <a:endParaRPr lang="zh-CN" altLang="en-US">
                <a:solidFill>
                  <a:srgbClr val="003366"/>
                </a:solidFill>
              </a:endParaRPr>
            </a:p>
          </p:txBody>
        </p:sp>
      </p:grpSp>
      <p:grpSp>
        <p:nvGrpSpPr>
          <p:cNvPr id="17414" name="组合 62"/>
          <p:cNvGrpSpPr>
            <a:grpSpLocks/>
          </p:cNvGrpSpPr>
          <p:nvPr/>
        </p:nvGrpSpPr>
        <p:grpSpPr bwMode="auto">
          <a:xfrm>
            <a:off x="2673350" y="3830638"/>
            <a:ext cx="5784850" cy="523875"/>
            <a:chOff x="2673350" y="3830952"/>
            <a:chExt cx="5784850" cy="523499"/>
          </a:xfrm>
        </p:grpSpPr>
        <p:sp>
          <p:nvSpPr>
            <p:cNvPr id="17421" name="Line 8"/>
            <p:cNvSpPr>
              <a:spLocks noChangeShapeType="1"/>
            </p:cNvSpPr>
            <p:nvPr/>
          </p:nvSpPr>
          <p:spPr bwMode="auto">
            <a:xfrm flipV="1">
              <a:off x="2673350" y="4074798"/>
              <a:ext cx="6858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4" name="AutoShape 29"/>
            <p:cNvSpPr>
              <a:spLocks noChangeArrowheads="1"/>
            </p:cNvSpPr>
            <p:nvPr/>
          </p:nvSpPr>
          <p:spPr bwMode="auto">
            <a:xfrm>
              <a:off x="3352800" y="3861092"/>
              <a:ext cx="5105400" cy="487013"/>
            </a:xfrm>
            <a:prstGeom prst="roundRect">
              <a:avLst>
                <a:gd name="adj" fmla="val 50000"/>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r">
                <a:defRPr/>
              </a:pPr>
              <a:endParaRPr lang="zh-CN" altLang="en-US">
                <a:solidFill>
                  <a:srgbClr val="003366"/>
                </a:solidFill>
              </a:endParaRPr>
            </a:p>
          </p:txBody>
        </p:sp>
        <p:sp>
          <p:nvSpPr>
            <p:cNvPr id="17423" name="Rectangle 30"/>
            <p:cNvSpPr>
              <a:spLocks noChangeArrowheads="1"/>
            </p:cNvSpPr>
            <p:nvPr/>
          </p:nvSpPr>
          <p:spPr bwMode="auto">
            <a:xfrm>
              <a:off x="5076056" y="3830952"/>
              <a:ext cx="1627369" cy="523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514350" indent="-514350" algn="r" eaLnBrk="0" hangingPunct="0"/>
              <a:r>
                <a:rPr lang="zh-CN" altLang="en-US" sz="2800" b="1" dirty="0">
                  <a:solidFill>
                    <a:srgbClr val="000000"/>
                  </a:solidFill>
                  <a:latin typeface="黑体" pitchFamily="49" charset="-122"/>
                  <a:ea typeface="黑体" pitchFamily="49" charset="-122"/>
                </a:rPr>
                <a:t>本文工作</a:t>
              </a:r>
            </a:p>
          </p:txBody>
        </p:sp>
        <p:sp>
          <p:nvSpPr>
            <p:cNvPr id="17424" name="Oval 31"/>
            <p:cNvSpPr>
              <a:spLocks noChangeArrowheads="1"/>
            </p:cNvSpPr>
            <p:nvPr/>
          </p:nvSpPr>
          <p:spPr bwMode="auto">
            <a:xfrm>
              <a:off x="3263900" y="3998845"/>
              <a:ext cx="228600" cy="229008"/>
            </a:xfrm>
            <a:prstGeom prst="ellipse">
              <a:avLst/>
            </a:prstGeom>
            <a:gradFill rotWithShape="1">
              <a:gsLst>
                <a:gs pos="0">
                  <a:srgbClr val="E96E29"/>
                </a:gs>
                <a:gs pos="100000">
                  <a:srgbClr val="9B491B"/>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lgn="r"/>
              <a:endParaRPr lang="zh-CN" altLang="en-US">
                <a:solidFill>
                  <a:srgbClr val="003366"/>
                </a:solidFill>
              </a:endParaRPr>
            </a:p>
          </p:txBody>
        </p:sp>
      </p:grpSp>
      <p:grpSp>
        <p:nvGrpSpPr>
          <p:cNvPr id="17415" name="组合 63"/>
          <p:cNvGrpSpPr>
            <a:grpSpLocks/>
          </p:cNvGrpSpPr>
          <p:nvPr/>
        </p:nvGrpSpPr>
        <p:grpSpPr bwMode="auto">
          <a:xfrm>
            <a:off x="2292350" y="4724400"/>
            <a:ext cx="6165850" cy="652463"/>
            <a:chOff x="2292350" y="4724400"/>
            <a:chExt cx="6165850" cy="651049"/>
          </a:xfrm>
        </p:grpSpPr>
        <p:sp>
          <p:nvSpPr>
            <p:cNvPr id="17416" name="Line 3"/>
            <p:cNvSpPr>
              <a:spLocks noChangeShapeType="1"/>
            </p:cNvSpPr>
            <p:nvPr/>
          </p:nvSpPr>
          <p:spPr bwMode="auto">
            <a:xfrm>
              <a:off x="2292350" y="4724400"/>
              <a:ext cx="457200" cy="30480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17" name="Line 5"/>
            <p:cNvSpPr>
              <a:spLocks noChangeShapeType="1"/>
            </p:cNvSpPr>
            <p:nvPr/>
          </p:nvSpPr>
          <p:spPr bwMode="auto">
            <a:xfrm>
              <a:off x="2749550" y="5029200"/>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18" name="AutoShape 32"/>
            <p:cNvSpPr>
              <a:spLocks noChangeArrowheads="1"/>
            </p:cNvSpPr>
            <p:nvPr/>
          </p:nvSpPr>
          <p:spPr bwMode="auto">
            <a:xfrm>
              <a:off x="3352800" y="4841761"/>
              <a:ext cx="5105400" cy="488476"/>
            </a:xfrm>
            <a:prstGeom prst="roundRect">
              <a:avLst>
                <a:gd name="adj" fmla="val 50000"/>
              </a:avLst>
            </a:prstGeom>
            <a:gradFill flip="none" rotWithShape="1">
              <a:gsLst>
                <a:gs pos="0">
                  <a:schemeClr val="tx1">
                    <a:lumMod val="60000"/>
                    <a:lumOff val="40000"/>
                    <a:tint val="66000"/>
                    <a:satMod val="160000"/>
                  </a:schemeClr>
                </a:gs>
                <a:gs pos="50000">
                  <a:schemeClr val="tx1">
                    <a:lumMod val="60000"/>
                    <a:lumOff val="40000"/>
                    <a:tint val="44500"/>
                    <a:satMod val="160000"/>
                  </a:schemeClr>
                </a:gs>
                <a:gs pos="100000">
                  <a:schemeClr val="tx1">
                    <a:lumMod val="60000"/>
                    <a:lumOff val="40000"/>
                    <a:tint val="23500"/>
                    <a:satMod val="160000"/>
                  </a:schemeClr>
                </a:gs>
              </a:gsLst>
              <a:lin ang="16200000" scaled="1"/>
              <a:tileRect/>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lgn="r"/>
              <a:endParaRPr lang="zh-CN" altLang="en-US">
                <a:solidFill>
                  <a:srgbClr val="003366"/>
                </a:solidFill>
              </a:endParaRPr>
            </a:p>
          </p:txBody>
        </p:sp>
        <p:sp>
          <p:nvSpPr>
            <p:cNvPr id="17419" name="Rectangle 33"/>
            <p:cNvSpPr>
              <a:spLocks noChangeArrowheads="1"/>
            </p:cNvSpPr>
            <p:nvPr/>
          </p:nvSpPr>
          <p:spPr bwMode="auto">
            <a:xfrm>
              <a:off x="4860032" y="4853128"/>
              <a:ext cx="1988045" cy="522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514350" indent="-514350" algn="r" eaLnBrk="0" hangingPunct="0"/>
              <a:r>
                <a:rPr lang="zh-CN" altLang="en-US" sz="2800" b="1" dirty="0">
                  <a:solidFill>
                    <a:srgbClr val="000000"/>
                  </a:solidFill>
                  <a:latin typeface="黑体" pitchFamily="49" charset="-122"/>
                  <a:ea typeface="黑体" pitchFamily="49" charset="-122"/>
                </a:rPr>
                <a:t>总结与展望</a:t>
              </a:r>
            </a:p>
          </p:txBody>
        </p:sp>
        <p:sp>
          <p:nvSpPr>
            <p:cNvPr id="17420" name="Oval 34"/>
            <p:cNvSpPr>
              <a:spLocks noChangeArrowheads="1"/>
            </p:cNvSpPr>
            <p:nvPr/>
          </p:nvSpPr>
          <p:spPr bwMode="auto">
            <a:xfrm>
              <a:off x="3276600" y="4974982"/>
              <a:ext cx="228600" cy="228379"/>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lgn="r"/>
              <a:endParaRPr lang="zh-CN" altLang="en-US">
                <a:solidFill>
                  <a:srgbClr val="003366"/>
                </a:solidFill>
              </a:endParaRPr>
            </a:p>
          </p:txBody>
        </p:sp>
      </p:grpSp>
    </p:spTree>
    <p:extLst>
      <p:ext uri="{BB962C8B-B14F-4D97-AF65-F5344CB8AC3E}">
        <p14:creationId xmlns:p14="http://schemas.microsoft.com/office/powerpoint/2010/main" val="1160709511"/>
      </p:ext>
    </p:extLst>
  </p:cSld>
  <p:clrMapOvr>
    <a:masterClrMapping/>
  </p:clrMapOvr>
  <p:transition advTm="2083">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1103"/>
          <a:stretch/>
        </p:blipFill>
        <p:spPr bwMode="auto">
          <a:xfrm>
            <a:off x="35496" y="-56604"/>
            <a:ext cx="2219325" cy="591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27"/>
          <p:cNvSpPr>
            <a:spLocks noChangeArrowheads="1"/>
          </p:cNvSpPr>
          <p:nvPr/>
        </p:nvSpPr>
        <p:spPr bwMode="auto">
          <a:xfrm>
            <a:off x="560388" y="623888"/>
            <a:ext cx="2646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dirty="0" smtClean="0">
                <a:solidFill>
                  <a:srgbClr val="000000"/>
                </a:solidFill>
                <a:latin typeface="黑体" pitchFamily="49" charset="-122"/>
                <a:ea typeface="黑体" pitchFamily="49" charset="-122"/>
                <a:cs typeface="Ebrima" pitchFamily="2" charset="0"/>
              </a:rPr>
              <a:t>本文工作特点</a:t>
            </a:r>
            <a:endParaRPr lang="zh-CN" altLang="en-US" sz="3200" dirty="0">
              <a:solidFill>
                <a:srgbClr val="000000"/>
              </a:solidFill>
              <a:latin typeface="黑体" pitchFamily="49" charset="-122"/>
              <a:ea typeface="黑体" pitchFamily="49" charset="-122"/>
              <a:cs typeface="Ebrima" pitchFamily="2" charset="0"/>
            </a:endParaRPr>
          </a:p>
        </p:txBody>
      </p:sp>
      <p:sp>
        <p:nvSpPr>
          <p:cNvPr id="16" name="矩形 15"/>
          <p:cNvSpPr/>
          <p:nvPr/>
        </p:nvSpPr>
        <p:spPr bwMode="auto">
          <a:xfrm>
            <a:off x="323528" y="1232756"/>
            <a:ext cx="8280920" cy="36000"/>
          </a:xfrm>
          <a:prstGeom prst="rect">
            <a:avLst/>
          </a:prstGeom>
          <a:gradFill flip="none" rotWithShape="1">
            <a:gsLst>
              <a:gs pos="0">
                <a:schemeClr val="accent4">
                  <a:lumMod val="90000"/>
                  <a:lumOff val="10000"/>
                  <a:shade val="30000"/>
                  <a:satMod val="115000"/>
                </a:schemeClr>
              </a:gs>
              <a:gs pos="50000">
                <a:schemeClr val="accent4">
                  <a:lumMod val="90000"/>
                  <a:lumOff val="10000"/>
                  <a:shade val="67500"/>
                  <a:satMod val="115000"/>
                </a:schemeClr>
              </a:gs>
              <a:gs pos="100000">
                <a:schemeClr val="accent4">
                  <a:lumMod val="90000"/>
                  <a:lumOff val="10000"/>
                  <a:shade val="100000"/>
                  <a:satMod val="115000"/>
                </a:schemeClr>
              </a:gs>
            </a:gsLst>
            <a:lin ang="2700000" scaled="1"/>
            <a:tileRect/>
          </a:gra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a:lstStyle/>
          <a:p>
            <a:pPr algn="r">
              <a:defRPr/>
            </a:pPr>
            <a:endParaRPr lang="zh-CN" altLang="en-US">
              <a:latin typeface="Arial" charset="0"/>
              <a:ea typeface="+mn-ea"/>
            </a:endParaRPr>
          </a:p>
        </p:txBody>
      </p:sp>
      <p:pic>
        <p:nvPicPr>
          <p:cNvPr id="1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968939"/>
            <a:ext cx="7924800" cy="3578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6288775"/>
      </p:ext>
    </p:extLst>
  </p:cSld>
  <p:clrMapOvr>
    <a:masterClrMapping/>
  </p:clrMapOvr>
  <p:transition advTm="33669">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174"/>
                                        </p:tgtEl>
                                        <p:attrNameLst>
                                          <p:attrName>style.visibility</p:attrName>
                                        </p:attrNameLst>
                                      </p:cBhvr>
                                      <p:to>
                                        <p:strVal val="visible"/>
                                      </p:to>
                                    </p:set>
                                    <p:anim calcmode="lin" valueType="num">
                                      <p:cBhvr>
                                        <p:cTn id="7" dur="500" fill="hold"/>
                                        <p:tgtEl>
                                          <p:spTgt spid="174"/>
                                        </p:tgtEl>
                                        <p:attrNameLst>
                                          <p:attrName>ppt_w</p:attrName>
                                        </p:attrNameLst>
                                      </p:cBhvr>
                                      <p:tavLst>
                                        <p:tav tm="0">
                                          <p:val>
                                            <p:fltVal val="0"/>
                                          </p:val>
                                        </p:tav>
                                        <p:tav tm="100000">
                                          <p:val>
                                            <p:strVal val="#ppt_w"/>
                                          </p:val>
                                        </p:tav>
                                      </p:tavLst>
                                    </p:anim>
                                    <p:anim calcmode="lin" valueType="num">
                                      <p:cBhvr>
                                        <p:cTn id="8" dur="500" fill="hold"/>
                                        <p:tgtEl>
                                          <p:spTgt spid="174"/>
                                        </p:tgtEl>
                                        <p:attrNameLst>
                                          <p:attrName>ppt_h</p:attrName>
                                        </p:attrNameLst>
                                      </p:cBhvr>
                                      <p:tavLst>
                                        <p:tav tm="0">
                                          <p:val>
                                            <p:fltVal val="0"/>
                                          </p:val>
                                        </p:tav>
                                        <p:tav tm="100000">
                                          <p:val>
                                            <p:strVal val="#ppt_h"/>
                                          </p:val>
                                        </p:tav>
                                      </p:tavLst>
                                    </p:anim>
                                    <p:animEffect transition="in" filter="fade">
                                      <p:cBhvr>
                                        <p:cTn id="9" dur="500"/>
                                        <p:tgtEl>
                                          <p:spTgt spid="174"/>
                                        </p:tgtEl>
                                      </p:cBhvr>
                                    </p:animEffect>
                                    <p:anim calcmode="lin" valueType="num">
                                      <p:cBhvr>
                                        <p:cTn id="10" dur="500" fill="hold"/>
                                        <p:tgtEl>
                                          <p:spTgt spid="174"/>
                                        </p:tgtEl>
                                        <p:attrNameLst>
                                          <p:attrName>ppt_x</p:attrName>
                                        </p:attrNameLst>
                                      </p:cBhvr>
                                      <p:tavLst>
                                        <p:tav tm="0">
                                          <p:val>
                                            <p:fltVal val="0.5"/>
                                          </p:val>
                                        </p:tav>
                                        <p:tav tm="100000">
                                          <p:val>
                                            <p:strVal val="#ppt_x"/>
                                          </p:val>
                                        </p:tav>
                                      </p:tavLst>
                                    </p:anim>
                                    <p:anim calcmode="lin" valueType="num">
                                      <p:cBhvr>
                                        <p:cTn id="11" dur="500" fill="hold"/>
                                        <p:tgtEl>
                                          <p:spTgt spid="17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21103"/>
          <a:stretch/>
        </p:blipFill>
        <p:spPr bwMode="auto">
          <a:xfrm>
            <a:off x="35496" y="-56604"/>
            <a:ext cx="2219325" cy="591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27"/>
          <p:cNvSpPr>
            <a:spLocks noChangeArrowheads="1"/>
          </p:cNvSpPr>
          <p:nvPr/>
        </p:nvSpPr>
        <p:spPr bwMode="auto">
          <a:xfrm>
            <a:off x="560388" y="623888"/>
            <a:ext cx="3057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dirty="0" smtClean="0">
                <a:solidFill>
                  <a:srgbClr val="000000"/>
                </a:solidFill>
                <a:latin typeface="黑体" pitchFamily="49" charset="-122"/>
                <a:ea typeface="黑体" pitchFamily="49" charset="-122"/>
                <a:cs typeface="Ebrima" pitchFamily="2" charset="0"/>
              </a:rPr>
              <a:t>下一步研究计划</a:t>
            </a:r>
            <a:endParaRPr lang="zh-CN" altLang="en-US" sz="3200" dirty="0">
              <a:solidFill>
                <a:srgbClr val="000000"/>
              </a:solidFill>
              <a:latin typeface="黑体" pitchFamily="49" charset="-122"/>
              <a:ea typeface="黑体" pitchFamily="49" charset="-122"/>
              <a:cs typeface="Ebrima" pitchFamily="2" charset="0"/>
            </a:endParaRPr>
          </a:p>
        </p:txBody>
      </p:sp>
      <p:sp>
        <p:nvSpPr>
          <p:cNvPr id="16" name="矩形 15"/>
          <p:cNvSpPr/>
          <p:nvPr/>
        </p:nvSpPr>
        <p:spPr bwMode="auto">
          <a:xfrm>
            <a:off x="323528" y="1232756"/>
            <a:ext cx="8280920" cy="36000"/>
          </a:xfrm>
          <a:prstGeom prst="rect">
            <a:avLst/>
          </a:prstGeom>
          <a:gradFill flip="none" rotWithShape="1">
            <a:gsLst>
              <a:gs pos="0">
                <a:schemeClr val="accent4">
                  <a:lumMod val="90000"/>
                  <a:lumOff val="10000"/>
                  <a:shade val="30000"/>
                  <a:satMod val="115000"/>
                </a:schemeClr>
              </a:gs>
              <a:gs pos="50000">
                <a:schemeClr val="accent4">
                  <a:lumMod val="90000"/>
                  <a:lumOff val="10000"/>
                  <a:shade val="67500"/>
                  <a:satMod val="115000"/>
                </a:schemeClr>
              </a:gs>
              <a:gs pos="100000">
                <a:schemeClr val="accent4">
                  <a:lumMod val="90000"/>
                  <a:lumOff val="10000"/>
                  <a:shade val="100000"/>
                  <a:satMod val="115000"/>
                </a:schemeClr>
              </a:gs>
            </a:gsLst>
            <a:lin ang="2700000" scaled="1"/>
            <a:tileRect/>
          </a:gra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a:lstStyle/>
          <a:p>
            <a:pPr algn="r">
              <a:defRPr/>
            </a:pPr>
            <a:endParaRPr lang="zh-CN" altLang="en-US">
              <a:latin typeface="Arial" charset="0"/>
              <a:ea typeface="+mn-ea"/>
            </a:endParaRPr>
          </a:p>
        </p:txBody>
      </p:sp>
      <p:sp>
        <p:nvSpPr>
          <p:cNvPr id="6" name="Freeform 3"/>
          <p:cNvSpPr>
            <a:spLocks/>
          </p:cNvSpPr>
          <p:nvPr/>
        </p:nvSpPr>
        <p:spPr bwMode="gray">
          <a:xfrm>
            <a:off x="5073650" y="1260475"/>
            <a:ext cx="1466850" cy="1155700"/>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8100000" scaled="1"/>
            <a:tileRect/>
          </a:gradFill>
          <a:ln>
            <a:noFill/>
          </a:ln>
          <a:extLst/>
        </p:spPr>
        <p:txBody>
          <a:bodyPr/>
          <a:lstStyle/>
          <a:p>
            <a:pPr algn="r">
              <a:defRPr/>
            </a:pPr>
            <a:endParaRPr lang="zh-CN" altLang="en-US"/>
          </a:p>
        </p:txBody>
      </p:sp>
      <p:sp>
        <p:nvSpPr>
          <p:cNvPr id="7" name="Freeform 12"/>
          <p:cNvSpPr>
            <a:spLocks/>
          </p:cNvSpPr>
          <p:nvPr/>
        </p:nvSpPr>
        <p:spPr bwMode="gray">
          <a:xfrm>
            <a:off x="2492375" y="1762125"/>
            <a:ext cx="1466850" cy="1157288"/>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folHlink">
                  <a:gamma/>
                  <a:tint val="57647"/>
                  <a:invGamma/>
                  <a:alpha val="32001"/>
                </a:schemeClr>
              </a:gs>
              <a:gs pos="100000">
                <a:schemeClr val="folHlink"/>
              </a:gs>
            </a:gsLst>
            <a:lin ang="0" scaled="1"/>
          </a:gradFill>
          <a:ln>
            <a:noFill/>
          </a:ln>
          <a:extLst/>
        </p:spPr>
        <p:txBody>
          <a:bodyPr/>
          <a:lstStyle/>
          <a:p>
            <a:pPr algn="r">
              <a:defRPr/>
            </a:pPr>
            <a:endParaRPr lang="zh-CN" altLang="en-US"/>
          </a:p>
        </p:txBody>
      </p:sp>
      <p:grpSp>
        <p:nvGrpSpPr>
          <p:cNvPr id="8" name="组合 3"/>
          <p:cNvGrpSpPr>
            <a:grpSpLocks/>
          </p:cNvGrpSpPr>
          <p:nvPr/>
        </p:nvGrpSpPr>
        <p:grpSpPr bwMode="auto">
          <a:xfrm>
            <a:off x="914400" y="2857500"/>
            <a:ext cx="2295525" cy="3422650"/>
            <a:chOff x="914400" y="2857684"/>
            <a:chExt cx="2295525" cy="3422608"/>
          </a:xfrm>
        </p:grpSpPr>
        <p:grpSp>
          <p:nvGrpSpPr>
            <p:cNvPr id="9" name="Group 15"/>
            <p:cNvGrpSpPr>
              <a:grpSpLocks/>
            </p:cNvGrpSpPr>
            <p:nvPr/>
          </p:nvGrpSpPr>
          <p:grpSpPr bwMode="auto">
            <a:xfrm>
              <a:off x="914400" y="2863992"/>
              <a:ext cx="2295525" cy="3416300"/>
              <a:chOff x="576" y="1778"/>
              <a:chExt cx="1446" cy="2152"/>
            </a:xfrm>
          </p:grpSpPr>
          <p:sp>
            <p:nvSpPr>
              <p:cNvPr id="11" name="AutoShape 16"/>
              <p:cNvSpPr>
                <a:spLocks noChangeArrowheads="1"/>
              </p:cNvSpPr>
              <p:nvPr/>
            </p:nvSpPr>
            <p:spPr bwMode="auto">
              <a:xfrm>
                <a:off x="576" y="1942"/>
                <a:ext cx="1446" cy="1988"/>
              </a:xfrm>
              <a:prstGeom prst="roundRect">
                <a:avLst>
                  <a:gd name="adj" fmla="val 4690"/>
                </a:avLst>
              </a:prstGeom>
              <a:noFill/>
              <a:ln w="5715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r"/>
                <a:endParaRPr lang="zh-CN" altLang="en-US"/>
              </a:p>
            </p:txBody>
          </p:sp>
          <p:sp>
            <p:nvSpPr>
              <p:cNvPr id="12" name="AutoShape 17"/>
              <p:cNvSpPr>
                <a:spLocks noChangeArrowheads="1"/>
              </p:cNvSpPr>
              <p:nvPr/>
            </p:nvSpPr>
            <p:spPr bwMode="gray">
              <a:xfrm>
                <a:off x="736" y="1778"/>
                <a:ext cx="1174" cy="310"/>
              </a:xfrm>
              <a:prstGeom prst="roundRect">
                <a:avLst>
                  <a:gd name="adj" fmla="val 50000"/>
                </a:avLst>
              </a:prstGeom>
              <a:gradFill rotWithShape="1">
                <a:gsLst>
                  <a:gs pos="0">
                    <a:schemeClr val="folHlink">
                      <a:gamma/>
                      <a:shade val="38824"/>
                      <a:invGamma/>
                    </a:schemeClr>
                  </a:gs>
                  <a:gs pos="50000">
                    <a:schemeClr val="folHlink"/>
                  </a:gs>
                  <a:gs pos="100000">
                    <a:schemeClr val="folHlink">
                      <a:gamma/>
                      <a:shade val="38824"/>
                      <a:invGamma/>
                    </a:schemeClr>
                  </a:gs>
                </a:gsLst>
                <a:lin ang="5400000" scaled="1"/>
              </a:gradFill>
              <a:ln>
                <a:noFill/>
              </a:ln>
              <a:effectLst/>
              <a:extLst/>
            </p:spPr>
            <p:txBody>
              <a:bodyPr wrap="none" anchor="ctr"/>
              <a:lstStyle/>
              <a:p>
                <a:pPr algn="r">
                  <a:defRPr/>
                </a:pPr>
                <a:endParaRPr lang="zh-CN" altLang="en-US"/>
              </a:p>
            </p:txBody>
          </p:sp>
          <p:sp>
            <p:nvSpPr>
              <p:cNvPr id="13" name="AutoShape 18"/>
              <p:cNvSpPr>
                <a:spLocks noChangeArrowheads="1"/>
              </p:cNvSpPr>
              <p:nvPr/>
            </p:nvSpPr>
            <p:spPr bwMode="auto">
              <a:xfrm flipH="1">
                <a:off x="1773" y="1897"/>
                <a:ext cx="45" cy="91"/>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endParaRPr lang="zh-CN" altLang="en-US"/>
              </a:p>
            </p:txBody>
          </p:sp>
          <p:sp>
            <p:nvSpPr>
              <p:cNvPr id="14" name="AutoShape 19"/>
              <p:cNvSpPr>
                <a:spLocks noChangeArrowheads="1"/>
              </p:cNvSpPr>
              <p:nvPr/>
            </p:nvSpPr>
            <p:spPr bwMode="auto">
              <a:xfrm flipH="1">
                <a:off x="776" y="1897"/>
                <a:ext cx="46" cy="91"/>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endParaRPr lang="zh-CN" altLang="en-US"/>
              </a:p>
            </p:txBody>
          </p:sp>
          <p:sp>
            <p:nvSpPr>
              <p:cNvPr id="17" name="Text Box 20"/>
              <p:cNvSpPr txBox="1">
                <a:spLocks noChangeArrowheads="1"/>
              </p:cNvSpPr>
              <p:nvPr/>
            </p:nvSpPr>
            <p:spPr bwMode="gray">
              <a:xfrm>
                <a:off x="1236" y="1836"/>
                <a:ext cx="11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endParaRPr lang="en-US" altLang="zh-CN" sz="1400">
                  <a:solidFill>
                    <a:schemeClr val="bg1"/>
                  </a:solidFill>
                </a:endParaRPr>
              </a:p>
            </p:txBody>
          </p:sp>
          <p:sp>
            <p:nvSpPr>
              <p:cNvPr id="18" name="Text Box 21"/>
              <p:cNvSpPr txBox="1">
                <a:spLocks noChangeArrowheads="1"/>
              </p:cNvSpPr>
              <p:nvPr/>
            </p:nvSpPr>
            <p:spPr bwMode="auto">
              <a:xfrm>
                <a:off x="624" y="2106"/>
                <a:ext cx="1344" cy="1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pPr>
                <a:r>
                  <a:rPr lang="zh-CN" altLang="en-US" sz="2400" dirty="0" smtClean="0">
                    <a:solidFill>
                      <a:srgbClr val="000000"/>
                    </a:solidFill>
                    <a:latin typeface="黑体" pitchFamily="49" charset="-122"/>
                    <a:ea typeface="黑体" pitchFamily="49" charset="-122"/>
                  </a:rPr>
                  <a:t>将扩展方法应用于多种</a:t>
                </a:r>
                <a:r>
                  <a:rPr lang="zh-CN" altLang="en-US" sz="2400" dirty="0">
                    <a:solidFill>
                      <a:srgbClr val="000000"/>
                    </a:solidFill>
                    <a:latin typeface="黑体" pitchFamily="49" charset="-122"/>
                    <a:ea typeface="黑体" pitchFamily="49" charset="-122"/>
                  </a:rPr>
                  <a:t>词性，而不是局限于形容词性和副词性的词语</a:t>
                </a:r>
              </a:p>
            </p:txBody>
          </p:sp>
        </p:grpSp>
        <p:sp>
          <p:nvSpPr>
            <p:cNvPr id="10" name="TextBox 2"/>
            <p:cNvSpPr txBox="1">
              <a:spLocks noChangeArrowheads="1"/>
            </p:cNvSpPr>
            <p:nvPr/>
          </p:nvSpPr>
          <p:spPr bwMode="auto">
            <a:xfrm>
              <a:off x="1311274" y="2857684"/>
              <a:ext cx="1577975"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400" b="1" dirty="0" smtClean="0">
                  <a:solidFill>
                    <a:schemeClr val="bg1"/>
                  </a:solidFill>
                  <a:latin typeface="黑体" pitchFamily="49" charset="-122"/>
                  <a:ea typeface="黑体" pitchFamily="49" charset="-122"/>
                </a:rPr>
                <a:t>多种词性</a:t>
              </a:r>
              <a:endParaRPr lang="zh-CN" altLang="en-US" sz="2400" b="1" dirty="0">
                <a:solidFill>
                  <a:schemeClr val="bg1"/>
                </a:solidFill>
                <a:latin typeface="黑体" pitchFamily="49" charset="-122"/>
                <a:ea typeface="黑体" pitchFamily="49" charset="-122"/>
              </a:endParaRPr>
            </a:p>
          </p:txBody>
        </p:sp>
      </p:grpSp>
      <p:grpSp>
        <p:nvGrpSpPr>
          <p:cNvPr id="19" name="组合 5"/>
          <p:cNvGrpSpPr>
            <a:grpSpLocks/>
          </p:cNvGrpSpPr>
          <p:nvPr/>
        </p:nvGrpSpPr>
        <p:grpSpPr bwMode="auto">
          <a:xfrm>
            <a:off x="3424238" y="2462213"/>
            <a:ext cx="2295525" cy="3387725"/>
            <a:chOff x="3424238" y="2461510"/>
            <a:chExt cx="2295525" cy="3388570"/>
          </a:xfrm>
        </p:grpSpPr>
        <p:sp>
          <p:nvSpPr>
            <p:cNvPr id="20" name="AutoShape 4"/>
            <p:cNvSpPr>
              <a:spLocks noChangeArrowheads="1"/>
            </p:cNvSpPr>
            <p:nvPr/>
          </p:nvSpPr>
          <p:spPr bwMode="auto">
            <a:xfrm>
              <a:off x="3424238" y="2694130"/>
              <a:ext cx="2295525" cy="3155950"/>
            </a:xfrm>
            <a:prstGeom prst="roundRect">
              <a:avLst>
                <a:gd name="adj" fmla="val 4690"/>
              </a:avLst>
            </a:pr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r"/>
              <a:endParaRPr lang="zh-CN" altLang="en-US"/>
            </a:p>
          </p:txBody>
        </p:sp>
        <p:sp>
          <p:nvSpPr>
            <p:cNvPr id="21" name="AutoShape 5"/>
            <p:cNvSpPr>
              <a:spLocks noChangeArrowheads="1"/>
            </p:cNvSpPr>
            <p:nvPr/>
          </p:nvSpPr>
          <p:spPr bwMode="gray">
            <a:xfrm>
              <a:off x="3657600" y="2461510"/>
              <a:ext cx="1863725" cy="506538"/>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a:noFill/>
            </a:ln>
            <a:effectLst/>
            <a:extLst/>
          </p:spPr>
          <p:txBody>
            <a:bodyPr wrap="none" anchor="ctr"/>
            <a:lstStyle/>
            <a:p>
              <a:pPr algn="r">
                <a:defRPr/>
              </a:pPr>
              <a:endParaRPr lang="zh-CN" altLang="en-US"/>
            </a:p>
          </p:txBody>
        </p:sp>
        <p:sp>
          <p:nvSpPr>
            <p:cNvPr id="22" name="AutoShape 6"/>
            <p:cNvSpPr>
              <a:spLocks noChangeArrowheads="1"/>
            </p:cNvSpPr>
            <p:nvPr/>
          </p:nvSpPr>
          <p:spPr bwMode="auto">
            <a:xfrm flipH="1">
              <a:off x="5334000" y="2632217"/>
              <a:ext cx="73025" cy="144463"/>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endParaRPr lang="zh-CN" altLang="en-US"/>
            </a:p>
          </p:txBody>
        </p:sp>
        <p:sp>
          <p:nvSpPr>
            <p:cNvPr id="23" name="AutoShape 7"/>
            <p:cNvSpPr>
              <a:spLocks noChangeArrowheads="1"/>
            </p:cNvSpPr>
            <p:nvPr/>
          </p:nvSpPr>
          <p:spPr bwMode="auto">
            <a:xfrm flipH="1">
              <a:off x="3743325" y="2622692"/>
              <a:ext cx="71438" cy="144463"/>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endParaRPr lang="zh-CN" altLang="en-US"/>
            </a:p>
          </p:txBody>
        </p:sp>
        <p:sp>
          <p:nvSpPr>
            <p:cNvPr id="24" name="Text Box 22"/>
            <p:cNvSpPr txBox="1">
              <a:spLocks noChangeArrowheads="1"/>
            </p:cNvSpPr>
            <p:nvPr/>
          </p:nvSpPr>
          <p:spPr bwMode="auto">
            <a:xfrm>
              <a:off x="3505200" y="2927492"/>
              <a:ext cx="2133600" cy="2863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50000"/>
                </a:lnSpc>
              </a:pPr>
              <a:r>
                <a:rPr lang="zh-CN" altLang="en-US" sz="2400" dirty="0" smtClean="0">
                  <a:solidFill>
                    <a:srgbClr val="000000"/>
                  </a:solidFill>
                  <a:latin typeface="黑体" pitchFamily="49" charset="-122"/>
                  <a:ea typeface="黑体" pitchFamily="49" charset="-122"/>
                </a:rPr>
                <a:t>将情感词典扩展方法应用于多个领域，构建专业领域情感词典</a:t>
              </a:r>
              <a:endParaRPr lang="en-US" altLang="zh-CN" sz="2400" dirty="0">
                <a:solidFill>
                  <a:srgbClr val="000000"/>
                </a:solidFill>
                <a:latin typeface="黑体" pitchFamily="49" charset="-122"/>
                <a:ea typeface="黑体" pitchFamily="49" charset="-122"/>
              </a:endParaRPr>
            </a:p>
          </p:txBody>
        </p:sp>
        <p:sp>
          <p:nvSpPr>
            <p:cNvPr id="25" name="TextBox 64"/>
            <p:cNvSpPr txBox="1">
              <a:spLocks noChangeArrowheads="1"/>
            </p:cNvSpPr>
            <p:nvPr/>
          </p:nvSpPr>
          <p:spPr bwMode="auto">
            <a:xfrm>
              <a:off x="3800474" y="2473615"/>
              <a:ext cx="15779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400" b="1" dirty="0" smtClean="0">
                  <a:solidFill>
                    <a:schemeClr val="bg1"/>
                  </a:solidFill>
                  <a:latin typeface="黑体" pitchFamily="49" charset="-122"/>
                  <a:ea typeface="黑体" pitchFamily="49" charset="-122"/>
                </a:rPr>
                <a:t>多领域</a:t>
              </a:r>
              <a:endParaRPr lang="zh-CN" altLang="en-US" sz="2400" b="1" dirty="0">
                <a:solidFill>
                  <a:schemeClr val="bg1"/>
                </a:solidFill>
                <a:latin typeface="黑体" pitchFamily="49" charset="-122"/>
                <a:ea typeface="黑体" pitchFamily="49" charset="-122"/>
              </a:endParaRPr>
            </a:p>
          </p:txBody>
        </p:sp>
      </p:grpSp>
      <p:grpSp>
        <p:nvGrpSpPr>
          <p:cNvPr id="26" name="组合 6"/>
          <p:cNvGrpSpPr>
            <a:grpSpLocks/>
          </p:cNvGrpSpPr>
          <p:nvPr/>
        </p:nvGrpSpPr>
        <p:grpSpPr bwMode="auto">
          <a:xfrm>
            <a:off x="5934075" y="1925638"/>
            <a:ext cx="2295525" cy="3422650"/>
            <a:chOff x="5934075" y="1925624"/>
            <a:chExt cx="2295525" cy="3422806"/>
          </a:xfrm>
        </p:grpSpPr>
        <p:sp>
          <p:nvSpPr>
            <p:cNvPr id="27" name="AutoShape 8"/>
            <p:cNvSpPr>
              <a:spLocks noChangeArrowheads="1"/>
            </p:cNvSpPr>
            <p:nvPr/>
          </p:nvSpPr>
          <p:spPr bwMode="auto">
            <a:xfrm>
              <a:off x="5934075" y="2192480"/>
              <a:ext cx="2295525" cy="3155950"/>
            </a:xfrm>
            <a:prstGeom prst="roundRect">
              <a:avLst>
                <a:gd name="adj" fmla="val 4690"/>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r"/>
              <a:endParaRPr lang="zh-CN" altLang="en-US"/>
            </a:p>
          </p:txBody>
        </p:sp>
        <p:sp>
          <p:nvSpPr>
            <p:cNvPr id="28" name="AutoShape 9"/>
            <p:cNvSpPr>
              <a:spLocks noChangeArrowheads="1"/>
            </p:cNvSpPr>
            <p:nvPr/>
          </p:nvSpPr>
          <p:spPr bwMode="gray">
            <a:xfrm>
              <a:off x="6149975" y="1936737"/>
              <a:ext cx="1863725" cy="498498"/>
            </a:xfrm>
            <a:prstGeom prst="roundRect">
              <a:avLst>
                <a:gd name="adj" fmla="val 50000"/>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a:noFill/>
            </a:ln>
            <a:effectLst/>
            <a:extLst/>
          </p:spPr>
          <p:txBody>
            <a:bodyPr wrap="none" anchor="ctr"/>
            <a:lstStyle/>
            <a:p>
              <a:pPr algn="r">
                <a:defRPr/>
              </a:pPr>
              <a:endParaRPr lang="zh-CN" altLang="en-US"/>
            </a:p>
          </p:txBody>
        </p:sp>
        <p:sp>
          <p:nvSpPr>
            <p:cNvPr id="29" name="AutoShape 10"/>
            <p:cNvSpPr>
              <a:spLocks noChangeArrowheads="1"/>
            </p:cNvSpPr>
            <p:nvPr/>
          </p:nvSpPr>
          <p:spPr bwMode="auto">
            <a:xfrm flipH="1">
              <a:off x="7835900" y="2121042"/>
              <a:ext cx="71438" cy="142875"/>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endParaRPr lang="zh-CN" altLang="en-US"/>
            </a:p>
          </p:txBody>
        </p:sp>
        <p:sp>
          <p:nvSpPr>
            <p:cNvPr id="30" name="AutoShape 11"/>
            <p:cNvSpPr>
              <a:spLocks noChangeArrowheads="1"/>
            </p:cNvSpPr>
            <p:nvPr/>
          </p:nvSpPr>
          <p:spPr bwMode="auto">
            <a:xfrm flipH="1">
              <a:off x="6253163" y="2121042"/>
              <a:ext cx="71437" cy="142875"/>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endParaRPr lang="zh-CN" altLang="en-US"/>
            </a:p>
          </p:txBody>
        </p:sp>
        <p:sp>
          <p:nvSpPr>
            <p:cNvPr id="31" name="Text Box 23"/>
            <p:cNvSpPr txBox="1">
              <a:spLocks noChangeArrowheads="1"/>
            </p:cNvSpPr>
            <p:nvPr/>
          </p:nvSpPr>
          <p:spPr bwMode="auto">
            <a:xfrm>
              <a:off x="6019800" y="2394092"/>
              <a:ext cx="2133600" cy="286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50000"/>
                </a:lnSpc>
              </a:pPr>
              <a:r>
                <a:rPr lang="zh-CN" altLang="en-US" sz="2400" dirty="0" smtClean="0">
                  <a:solidFill>
                    <a:srgbClr val="000000"/>
                  </a:solidFill>
                  <a:latin typeface="黑体" pitchFamily="49" charset="-122"/>
                  <a:ea typeface="黑体" pitchFamily="49" charset="-122"/>
                </a:rPr>
                <a:t>探究对</a:t>
              </a:r>
              <a:r>
                <a:rPr lang="zh-CN" altLang="en-US" sz="2400" dirty="0">
                  <a:solidFill>
                    <a:srgbClr val="000000"/>
                  </a:solidFill>
                  <a:latin typeface="黑体" pitchFamily="49" charset="-122"/>
                  <a:ea typeface="黑体" pitchFamily="49" charset="-122"/>
                </a:rPr>
                <a:t>扩展的情感词语进行自动语义</a:t>
              </a:r>
              <a:r>
                <a:rPr lang="zh-CN" altLang="en-US" sz="2400" dirty="0" smtClean="0">
                  <a:solidFill>
                    <a:srgbClr val="000000"/>
                  </a:solidFill>
                  <a:latin typeface="黑体" pitchFamily="49" charset="-122"/>
                  <a:ea typeface="黑体" pitchFamily="49" charset="-122"/>
                </a:rPr>
                <a:t>标注，丰富情感词典的语义资源</a:t>
              </a:r>
              <a:endParaRPr lang="en-US" altLang="zh-CN" sz="2400" dirty="0">
                <a:solidFill>
                  <a:srgbClr val="000000"/>
                </a:solidFill>
                <a:latin typeface="黑体" pitchFamily="49" charset="-122"/>
                <a:ea typeface="黑体" pitchFamily="49" charset="-122"/>
              </a:endParaRPr>
            </a:p>
          </p:txBody>
        </p:sp>
        <p:sp>
          <p:nvSpPr>
            <p:cNvPr id="32" name="TextBox 65"/>
            <p:cNvSpPr txBox="1">
              <a:spLocks noChangeArrowheads="1"/>
            </p:cNvSpPr>
            <p:nvPr/>
          </p:nvSpPr>
          <p:spPr bwMode="auto">
            <a:xfrm>
              <a:off x="6297612" y="1925624"/>
              <a:ext cx="15779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400" b="1" dirty="0" smtClean="0">
                  <a:solidFill>
                    <a:schemeClr val="bg1"/>
                  </a:solidFill>
                  <a:latin typeface="黑体" pitchFamily="49" charset="-122"/>
                  <a:ea typeface="黑体" pitchFamily="49" charset="-122"/>
                </a:rPr>
                <a:t>语义标注</a:t>
              </a:r>
              <a:endParaRPr lang="zh-CN" altLang="en-US" sz="2400" b="1" dirty="0">
                <a:solidFill>
                  <a:schemeClr val="bg1"/>
                </a:solidFill>
                <a:latin typeface="黑体" pitchFamily="49" charset="-122"/>
                <a:ea typeface="黑体" pitchFamily="49" charset="-122"/>
              </a:endParaRPr>
            </a:p>
          </p:txBody>
        </p:sp>
      </p:grpSp>
    </p:spTree>
    <p:custDataLst>
      <p:tags r:id="rId1"/>
    </p:custDataLst>
    <p:extLst>
      <p:ext uri="{BB962C8B-B14F-4D97-AF65-F5344CB8AC3E}">
        <p14:creationId xmlns:p14="http://schemas.microsoft.com/office/powerpoint/2010/main" val="3117503749"/>
      </p:ext>
    </p:extLst>
  </p:cSld>
  <p:clrMapOvr>
    <a:masterClrMapping/>
  </p:clrMapOvr>
  <p:transition advTm="369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up)">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up)">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4" name="Picture 16"/>
          <p:cNvPicPr>
            <a:picLocks noChangeAspect="1" noChangeArrowheads="1"/>
          </p:cNvPicPr>
          <p:nvPr/>
        </p:nvPicPr>
        <p:blipFill>
          <a:blip r:embed="rId3">
            <a:extLst>
              <a:ext uri="{28A0092B-C50C-407E-A947-70E740481C1C}">
                <a14:useLocalDpi xmlns:a14="http://schemas.microsoft.com/office/drawing/2010/main" val="0"/>
              </a:ext>
            </a:extLst>
          </a:blip>
          <a:srcRect t="42993" r="41470" b="33409"/>
          <a:stretch>
            <a:fillRect/>
          </a:stretch>
        </p:blipFill>
        <p:spPr bwMode="auto">
          <a:xfrm>
            <a:off x="3595688" y="2349500"/>
            <a:ext cx="4410075" cy="8874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85" name="Picture 17" descr="C:\Users\Administrator\Desktop\新浪微博评论.bmp"/>
          <p:cNvPicPr>
            <a:picLocks noChangeAspect="1" noChangeArrowheads="1"/>
          </p:cNvPicPr>
          <p:nvPr/>
        </p:nvPicPr>
        <p:blipFill rotWithShape="1">
          <a:blip r:embed="rId4"/>
          <a:srcRect l="18946" t="44493" r="9025" b="31306"/>
          <a:stretch/>
        </p:blipFill>
        <p:spPr bwMode="auto">
          <a:xfrm>
            <a:off x="3595688" y="3624263"/>
            <a:ext cx="4410075" cy="7413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86" name="Picture 18"/>
          <p:cNvPicPr>
            <a:picLocks noChangeAspect="1" noChangeArrowheads="1"/>
          </p:cNvPicPr>
          <p:nvPr/>
        </p:nvPicPr>
        <p:blipFill>
          <a:blip r:embed="rId5">
            <a:extLst>
              <a:ext uri="{28A0092B-C50C-407E-A947-70E740481C1C}">
                <a14:useLocalDpi xmlns:a14="http://schemas.microsoft.com/office/drawing/2010/main" val="0"/>
              </a:ext>
            </a:extLst>
          </a:blip>
          <a:srcRect t="56726" b="6459"/>
          <a:stretch>
            <a:fillRect/>
          </a:stretch>
        </p:blipFill>
        <p:spPr bwMode="auto">
          <a:xfrm>
            <a:off x="3609975" y="4706938"/>
            <a:ext cx="4387850" cy="9223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7" name="内容占位符 2"/>
          <p:cNvSpPr txBox="1">
            <a:spLocks/>
          </p:cNvSpPr>
          <p:nvPr/>
        </p:nvSpPr>
        <p:spPr bwMode="gray">
          <a:xfrm>
            <a:off x="428625" y="800100"/>
            <a:ext cx="810418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400">
                <a:solidFill>
                  <a:srgbClr val="000000"/>
                </a:solidFill>
                <a:latin typeface="黑体" pitchFamily="49" charset="-122"/>
                <a:ea typeface="黑体" pitchFamily="49" charset="-122"/>
              </a:rPr>
              <a:t>互联网上存在着海量的带有情感色彩和情感倾向的信息</a:t>
            </a:r>
          </a:p>
        </p:txBody>
      </p:sp>
      <p:sp>
        <p:nvSpPr>
          <p:cNvPr id="13319" name="内容占位符 2"/>
          <p:cNvSpPr txBox="1">
            <a:spLocks/>
          </p:cNvSpPr>
          <p:nvPr/>
        </p:nvSpPr>
        <p:spPr bwMode="gray">
          <a:xfrm>
            <a:off x="428625" y="1449388"/>
            <a:ext cx="81041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400" dirty="0">
                <a:solidFill>
                  <a:srgbClr val="000000"/>
                </a:solidFill>
                <a:latin typeface="黑体" pitchFamily="49" charset="-122"/>
                <a:ea typeface="黑体" pitchFamily="49" charset="-122"/>
              </a:rPr>
              <a:t>这些观点性内容</a:t>
            </a:r>
            <a:r>
              <a:rPr lang="zh-CN" altLang="en-US" sz="2400" dirty="0" smtClean="0">
                <a:solidFill>
                  <a:srgbClr val="000000"/>
                </a:solidFill>
                <a:latin typeface="黑体" pitchFamily="49" charset="-122"/>
                <a:ea typeface="黑体" pitchFamily="49" charset="-122"/>
              </a:rPr>
              <a:t>对于电子商务等方面应用具有</a:t>
            </a:r>
            <a:r>
              <a:rPr lang="zh-CN" altLang="en-US" sz="2400" dirty="0">
                <a:solidFill>
                  <a:srgbClr val="000000"/>
                </a:solidFill>
                <a:latin typeface="黑体" pitchFamily="49" charset="-122"/>
                <a:ea typeface="黑体" pitchFamily="49" charset="-122"/>
              </a:rPr>
              <a:t>重要意义</a:t>
            </a:r>
          </a:p>
        </p:txBody>
      </p:sp>
      <p:pic>
        <p:nvPicPr>
          <p:cNvPr id="11"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l="16606" t="20001" r="9183" b="17204"/>
          <a:stretch>
            <a:fillRect/>
          </a:stretch>
        </p:blipFill>
        <p:spPr bwMode="auto">
          <a:xfrm>
            <a:off x="1092200" y="2459038"/>
            <a:ext cx="1852613" cy="6826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3"/>
          <p:cNvPicPr>
            <a:picLocks noChangeAspect="1" noChangeArrowheads="1"/>
          </p:cNvPicPr>
          <p:nvPr/>
        </p:nvPicPr>
        <p:blipFill>
          <a:blip r:embed="rId7">
            <a:extLst>
              <a:ext uri="{28A0092B-C50C-407E-A947-70E740481C1C}">
                <a14:useLocalDpi xmlns:a14="http://schemas.microsoft.com/office/drawing/2010/main" val="0"/>
              </a:ext>
            </a:extLst>
          </a:blip>
          <a:srcRect l="3537" t="14397" r="12045" b="21167"/>
          <a:stretch>
            <a:fillRect/>
          </a:stretch>
        </p:blipFill>
        <p:spPr bwMode="auto">
          <a:xfrm>
            <a:off x="1093788" y="3644900"/>
            <a:ext cx="1844675" cy="7524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4" descr="C:\Users\Administrator\Desktop\人民网2.bmp"/>
          <p:cNvPicPr>
            <a:picLocks noChangeAspect="1" noChangeArrowheads="1"/>
          </p:cNvPicPr>
          <p:nvPr/>
        </p:nvPicPr>
        <p:blipFill>
          <a:blip r:embed="rId8"/>
          <a:srcRect l="21709" t="33995" r="15527" b="32010"/>
          <a:stretch>
            <a:fillRect/>
          </a:stretch>
        </p:blipFill>
        <p:spPr bwMode="auto">
          <a:xfrm>
            <a:off x="1093788" y="4764088"/>
            <a:ext cx="1844675" cy="7524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84138"/>
            <a:ext cx="2578100" cy="7493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7451381"/>
      </p:ext>
    </p:extLst>
  </p:cSld>
  <p:clrMapOvr>
    <a:masterClrMapping/>
  </p:clrMapOvr>
  <p:transition advTm="27062">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nodeType="afterGroup">
                            <p:stCondLst>
                              <p:cond delay="500"/>
                            </p:stCondLst>
                            <p:childTnLst>
                              <p:par>
                                <p:cTn id="15" presetID="22" presetClass="entr" presetSubtype="8" fill="hold" nodeType="afterEffect">
                                  <p:stCondLst>
                                    <p:cond delay="0"/>
                                  </p:stCondLst>
                                  <p:childTnLst>
                                    <p:set>
                                      <p:cBhvr>
                                        <p:cTn id="16" dur="1" fill="hold">
                                          <p:stCondLst>
                                            <p:cond delay="0"/>
                                          </p:stCondLst>
                                        </p:cTn>
                                        <p:tgtEl>
                                          <p:spTgt spid="7184"/>
                                        </p:tgtEl>
                                        <p:attrNameLst>
                                          <p:attrName>style.visibility</p:attrName>
                                        </p:attrNameLst>
                                      </p:cBhvr>
                                      <p:to>
                                        <p:strVal val="visible"/>
                                      </p:to>
                                    </p:set>
                                    <p:animEffect transition="in" filter="wipe(left)">
                                      <p:cBhvr>
                                        <p:cTn id="17" dur="500"/>
                                        <p:tgtEl>
                                          <p:spTgt spid="7184"/>
                                        </p:tgtEl>
                                      </p:cBhvr>
                                    </p:animEffect>
                                  </p:childTnLst>
                                </p:cTn>
                              </p:par>
                              <p:par>
                                <p:cTn id="18" presetID="22" presetClass="entr" presetSubtype="8" fill="hold" nodeType="withEffect">
                                  <p:stCondLst>
                                    <p:cond delay="0"/>
                                  </p:stCondLst>
                                  <p:childTnLst>
                                    <p:set>
                                      <p:cBhvr>
                                        <p:cTn id="19" dur="1" fill="hold">
                                          <p:stCondLst>
                                            <p:cond delay="0"/>
                                          </p:stCondLst>
                                        </p:cTn>
                                        <p:tgtEl>
                                          <p:spTgt spid="7185"/>
                                        </p:tgtEl>
                                        <p:attrNameLst>
                                          <p:attrName>style.visibility</p:attrName>
                                        </p:attrNameLst>
                                      </p:cBhvr>
                                      <p:to>
                                        <p:strVal val="visible"/>
                                      </p:to>
                                    </p:set>
                                    <p:animEffect transition="in" filter="wipe(left)">
                                      <p:cBhvr>
                                        <p:cTn id="20" dur="500"/>
                                        <p:tgtEl>
                                          <p:spTgt spid="7185"/>
                                        </p:tgtEl>
                                      </p:cBhvr>
                                    </p:animEffect>
                                  </p:childTnLst>
                                </p:cTn>
                              </p:par>
                              <p:par>
                                <p:cTn id="21" presetID="22" presetClass="entr" presetSubtype="8" fill="hold" nodeType="withEffect">
                                  <p:stCondLst>
                                    <p:cond delay="0"/>
                                  </p:stCondLst>
                                  <p:childTnLst>
                                    <p:set>
                                      <p:cBhvr>
                                        <p:cTn id="22" dur="1" fill="hold">
                                          <p:stCondLst>
                                            <p:cond delay="0"/>
                                          </p:stCondLst>
                                        </p:cTn>
                                        <p:tgtEl>
                                          <p:spTgt spid="7186"/>
                                        </p:tgtEl>
                                        <p:attrNameLst>
                                          <p:attrName>style.visibility</p:attrName>
                                        </p:attrNameLst>
                                      </p:cBhvr>
                                      <p:to>
                                        <p:strVal val="visible"/>
                                      </p:to>
                                    </p:set>
                                    <p:animEffect transition="in" filter="wipe(left)">
                                      <p:cBhvr>
                                        <p:cTn id="23" dur="500"/>
                                        <p:tgtEl>
                                          <p:spTgt spid="7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339752" y="1340768"/>
            <a:ext cx="3262432" cy="1323439"/>
          </a:xfrm>
          <a:prstGeom prst="rect">
            <a:avLst/>
          </a:prstGeom>
          <a:noFill/>
        </p:spPr>
        <p:txBody>
          <a:bodyPr wrap="none" rtlCol="0">
            <a:spAutoFit/>
          </a:bodyPr>
          <a:lstStyle/>
          <a:p>
            <a:r>
              <a:rPr lang="zh-CN" altLang="en-US" sz="8000" dirty="0" smtClean="0">
                <a:latin typeface="黑体" pitchFamily="49" charset="-122"/>
                <a:ea typeface="黑体" pitchFamily="49" charset="-122"/>
              </a:rPr>
              <a:t>谢谢！</a:t>
            </a:r>
            <a:endParaRPr lang="zh-CN" altLang="en-US" sz="8000" dirty="0">
              <a:latin typeface="黑体" pitchFamily="49" charset="-122"/>
              <a:ea typeface="黑体" pitchFamily="49" charset="-122"/>
            </a:endParaRPr>
          </a:p>
        </p:txBody>
      </p:sp>
    </p:spTree>
    <p:extLst>
      <p:ext uri="{BB962C8B-B14F-4D97-AF65-F5344CB8AC3E}">
        <p14:creationId xmlns:p14="http://schemas.microsoft.com/office/powerpoint/2010/main" val="3680180300"/>
      </p:ext>
    </p:extLst>
  </p:cSld>
  <p:clrMapOvr>
    <a:masterClrMapping/>
  </p:clrMapOvr>
  <p:transition advTm="3172">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txBox="1">
            <a:spLocks/>
          </p:cNvSpPr>
          <p:nvPr/>
        </p:nvSpPr>
        <p:spPr bwMode="gray">
          <a:xfrm>
            <a:off x="403225" y="-704850"/>
            <a:ext cx="81041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endParaRPr lang="zh-CN" altLang="en-US" sz="2400">
              <a:solidFill>
                <a:srgbClr val="000000"/>
              </a:solidFill>
              <a:latin typeface="黑体" pitchFamily="49" charset="-122"/>
              <a:ea typeface="黑体" pitchFamily="49" charset="-122"/>
            </a:endParaRPr>
          </a:p>
        </p:txBody>
      </p:sp>
      <p:sp>
        <p:nvSpPr>
          <p:cNvPr id="14340" name="内容占位符 2"/>
          <p:cNvSpPr txBox="1">
            <a:spLocks/>
          </p:cNvSpPr>
          <p:nvPr/>
        </p:nvSpPr>
        <p:spPr bwMode="gray">
          <a:xfrm>
            <a:off x="428625" y="800099"/>
            <a:ext cx="8104188"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400" dirty="0">
                <a:solidFill>
                  <a:srgbClr val="000000"/>
                </a:solidFill>
                <a:latin typeface="黑体" pitchFamily="49" charset="-122"/>
                <a:ea typeface="黑体" pitchFamily="49" charset="-122"/>
              </a:rPr>
              <a:t>针对观点性内容进行情感分析已成为网络信息处理的一个热点研究领域</a:t>
            </a:r>
          </a:p>
        </p:txBody>
      </p:sp>
      <p:sp>
        <p:nvSpPr>
          <p:cNvPr id="14341" name="内容占位符 2"/>
          <p:cNvSpPr txBox="1">
            <a:spLocks/>
          </p:cNvSpPr>
          <p:nvPr/>
        </p:nvSpPr>
        <p:spPr bwMode="gray">
          <a:xfrm>
            <a:off x="428625" y="1844675"/>
            <a:ext cx="8104188"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400" dirty="0">
                <a:solidFill>
                  <a:srgbClr val="000000"/>
                </a:solidFill>
                <a:latin typeface="黑体" pitchFamily="49" charset="-122"/>
                <a:ea typeface="黑体" pitchFamily="49" charset="-122"/>
              </a:rPr>
              <a:t>情感分析资源建设是进行情感分析研究的基础，具有十分重要的意义</a:t>
            </a:r>
          </a:p>
        </p:txBody>
      </p:sp>
      <p:pic>
        <p:nvPicPr>
          <p:cNvPr id="1434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4138"/>
            <a:ext cx="2578100" cy="7493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3"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7163" y="3860800"/>
            <a:ext cx="1273175" cy="10636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4" name="Picture 9" descr="C:\Users\Administrator\Desktop\logoswnlon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2663" y="3995738"/>
            <a:ext cx="450532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5" name="内容占位符 2"/>
          <p:cNvSpPr txBox="1">
            <a:spLocks/>
          </p:cNvSpPr>
          <p:nvPr/>
        </p:nvSpPr>
        <p:spPr bwMode="gray">
          <a:xfrm>
            <a:off x="428625" y="2852738"/>
            <a:ext cx="8104188"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400" dirty="0">
                <a:solidFill>
                  <a:srgbClr val="000000"/>
                </a:solidFill>
                <a:latin typeface="黑体" pitchFamily="49" charset="-122"/>
                <a:ea typeface="黑体" pitchFamily="49" charset="-122"/>
              </a:rPr>
              <a:t>构建情感词典的研究主要集中于英文资源，有关中文情感词典构建和实现的研究十分匮乏</a:t>
            </a:r>
          </a:p>
        </p:txBody>
      </p:sp>
      <p:pic>
        <p:nvPicPr>
          <p:cNvPr id="1434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7163" y="5084763"/>
            <a:ext cx="6619875" cy="10763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386035767"/>
      </p:ext>
    </p:extLst>
  </p:cSld>
  <p:clrMapOvr>
    <a:masterClrMapping/>
  </p:clrMapOvr>
  <p:transition advTm="54461">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000"/>
                                  </p:stCondLst>
                                  <p:childTnLst>
                                    <p:set>
                                      <p:cBhvr>
                                        <p:cTn id="6" dur="1" fill="hold">
                                          <p:stCondLst>
                                            <p:cond delay="0"/>
                                          </p:stCondLst>
                                        </p:cTn>
                                        <p:tgtEl>
                                          <p:spTgt spid="14341"/>
                                        </p:tgtEl>
                                        <p:attrNameLst>
                                          <p:attrName>style.visibility</p:attrName>
                                        </p:attrNameLst>
                                      </p:cBhvr>
                                      <p:to>
                                        <p:strVal val="visible"/>
                                      </p:to>
                                    </p:set>
                                    <p:animEffect transition="in" filter="wipe(left)">
                                      <p:cBhvr>
                                        <p:cTn id="7" dur="500"/>
                                        <p:tgtEl>
                                          <p:spTgt spid="143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345"/>
                                        </p:tgtEl>
                                        <p:attrNameLst>
                                          <p:attrName>style.visibility</p:attrName>
                                        </p:attrNameLst>
                                      </p:cBhvr>
                                      <p:to>
                                        <p:strVal val="visible"/>
                                      </p:to>
                                    </p:set>
                                    <p:animEffect transition="in" filter="wipe(left)">
                                      <p:cBhvr>
                                        <p:cTn id="12" dur="500"/>
                                        <p:tgtEl>
                                          <p:spTgt spid="1434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4343"/>
                                        </p:tgtEl>
                                        <p:attrNameLst>
                                          <p:attrName>style.visibility</p:attrName>
                                        </p:attrNameLst>
                                      </p:cBhvr>
                                      <p:to>
                                        <p:strVal val="visible"/>
                                      </p:to>
                                    </p:set>
                                    <p:animEffect transition="in" filter="wipe(left)">
                                      <p:cBhvr>
                                        <p:cTn id="16" dur="500"/>
                                        <p:tgtEl>
                                          <p:spTgt spid="1434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4344"/>
                                        </p:tgtEl>
                                        <p:attrNameLst>
                                          <p:attrName>style.visibility</p:attrName>
                                        </p:attrNameLst>
                                      </p:cBhvr>
                                      <p:to>
                                        <p:strVal val="visible"/>
                                      </p:to>
                                    </p:set>
                                    <p:animEffect transition="in" filter="wipe(left)">
                                      <p:cBhvr>
                                        <p:cTn id="20" dur="500"/>
                                        <p:tgtEl>
                                          <p:spTgt spid="14344"/>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4346"/>
                                        </p:tgtEl>
                                        <p:attrNameLst>
                                          <p:attrName>style.visibility</p:attrName>
                                        </p:attrNameLst>
                                      </p:cBhvr>
                                      <p:to>
                                        <p:strVal val="visible"/>
                                      </p:to>
                                    </p:set>
                                    <p:animEffect transition="in" filter="wipe(left)">
                                      <p:cBhvr>
                                        <p:cTn id="24" dur="500"/>
                                        <p:tgtEl>
                                          <p:spTgt spid="14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p:bldP spid="143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3" name="Group 10"/>
          <p:cNvGrpSpPr>
            <a:grpSpLocks/>
          </p:cNvGrpSpPr>
          <p:nvPr/>
        </p:nvGrpSpPr>
        <p:grpSpPr bwMode="auto">
          <a:xfrm>
            <a:off x="304800" y="2205038"/>
            <a:ext cx="2673350" cy="2671762"/>
            <a:chOff x="0" y="0"/>
            <a:chExt cx="1684" cy="1683"/>
          </a:xfrm>
        </p:grpSpPr>
        <p:sp>
          <p:nvSpPr>
            <p:cNvPr id="35" name="Oval 11"/>
            <p:cNvSpPr>
              <a:spLocks noChangeArrowheads="1"/>
            </p:cNvSpPr>
            <p:nvPr/>
          </p:nvSpPr>
          <p:spPr bwMode="auto">
            <a:xfrm>
              <a:off x="0" y="0"/>
              <a:ext cx="1684" cy="1683"/>
            </a:xfrm>
            <a:prstGeom prst="ellipse">
              <a:avLst/>
            </a:prstGeom>
            <a:gradFill rotWithShape="1">
              <a:gsLst>
                <a:gs pos="0">
                  <a:schemeClr val="folHlink"/>
                </a:gs>
                <a:gs pos="50000">
                  <a:srgbClr val="FFFFFF"/>
                </a:gs>
                <a:gs pos="100000">
                  <a:schemeClr val="folHlink"/>
                </a:gs>
              </a:gsLst>
              <a:lin ang="18900000" scaled="1"/>
            </a:gradFill>
            <a:ln w="9525">
              <a:noFill/>
              <a:round/>
              <a:headEnd/>
              <a:tailEnd/>
            </a:ln>
          </p:spPr>
          <p:txBody>
            <a:bodyPr wrap="none" anchor="ctr">
              <a:spAutoFit/>
            </a:bodyPr>
            <a:lstStyle/>
            <a:p>
              <a:pPr algn="r">
                <a:defRPr/>
              </a:pPr>
              <a:endParaRPr lang="zh-CN" altLang="en-US">
                <a:solidFill>
                  <a:srgbClr val="003366"/>
                </a:solidFill>
              </a:endParaRPr>
            </a:p>
          </p:txBody>
        </p:sp>
        <p:sp>
          <p:nvSpPr>
            <p:cNvPr id="36" name="Oval 12"/>
            <p:cNvSpPr>
              <a:spLocks noChangeArrowheads="1"/>
            </p:cNvSpPr>
            <p:nvPr/>
          </p:nvSpPr>
          <p:spPr bwMode="auto">
            <a:xfrm>
              <a:off x="111" y="109"/>
              <a:ext cx="1461" cy="1463"/>
            </a:xfrm>
            <a:prstGeom prst="ellipse">
              <a:avLst/>
            </a:prstGeom>
            <a:gradFill rotWithShape="1">
              <a:gsLst>
                <a:gs pos="0">
                  <a:schemeClr val="folHlink"/>
                </a:gs>
                <a:gs pos="50000">
                  <a:srgbClr val="31672A"/>
                </a:gs>
                <a:gs pos="100000">
                  <a:schemeClr val="folHlink"/>
                </a:gs>
              </a:gsLst>
              <a:lin ang="2700000" scaled="1"/>
            </a:gradFill>
            <a:ln w="9525">
              <a:noFill/>
              <a:round/>
              <a:headEnd/>
              <a:tailEnd/>
            </a:ln>
          </p:spPr>
          <p:txBody>
            <a:bodyPr anchor="ctr">
              <a:spAutoFit/>
            </a:bodyPr>
            <a:lstStyle/>
            <a:p>
              <a:pPr algn="r">
                <a:defRPr/>
              </a:pPr>
              <a:endParaRPr lang="zh-CN" altLang="en-US">
                <a:solidFill>
                  <a:srgbClr val="003366"/>
                </a:solidFill>
              </a:endParaRPr>
            </a:p>
          </p:txBody>
        </p:sp>
        <p:sp>
          <p:nvSpPr>
            <p:cNvPr id="15390" name="Oval 13"/>
            <p:cNvSpPr>
              <a:spLocks noChangeArrowheads="1"/>
            </p:cNvSpPr>
            <p:nvPr/>
          </p:nvSpPr>
          <p:spPr bwMode="auto">
            <a:xfrm>
              <a:off x="118" y="117"/>
              <a:ext cx="1461" cy="1462"/>
            </a:xfrm>
            <a:prstGeom prst="ellipse">
              <a:avLst/>
            </a:prstGeom>
            <a:gradFill rotWithShape="1">
              <a:gsLst>
                <a:gs pos="0">
                  <a:srgbClr val="3A7932"/>
                </a:gs>
                <a:gs pos="100000">
                  <a:schemeClr val="fo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pPr algn="r"/>
              <a:endParaRPr lang="zh-CN" altLang="en-US">
                <a:solidFill>
                  <a:srgbClr val="003366"/>
                </a:solidFill>
              </a:endParaRPr>
            </a:p>
          </p:txBody>
        </p:sp>
        <p:sp>
          <p:nvSpPr>
            <p:cNvPr id="15391" name="Oval 14"/>
            <p:cNvSpPr>
              <a:spLocks noChangeArrowheads="1"/>
            </p:cNvSpPr>
            <p:nvPr/>
          </p:nvSpPr>
          <p:spPr bwMode="auto">
            <a:xfrm>
              <a:off x="183" y="183"/>
              <a:ext cx="1317" cy="13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pPr algn="r"/>
              <a:endParaRPr lang="zh-CN" altLang="en-US">
                <a:solidFill>
                  <a:srgbClr val="003366"/>
                </a:solidFill>
              </a:endParaRPr>
            </a:p>
          </p:txBody>
        </p:sp>
        <p:sp>
          <p:nvSpPr>
            <p:cNvPr id="15392" name="Oval 15"/>
            <p:cNvSpPr>
              <a:spLocks noChangeArrowheads="1"/>
            </p:cNvSpPr>
            <p:nvPr/>
          </p:nvSpPr>
          <p:spPr bwMode="auto">
            <a:xfrm>
              <a:off x="204" y="204"/>
              <a:ext cx="1276" cy="127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pPr algn="r"/>
              <a:endParaRPr lang="zh-CN" altLang="en-US">
                <a:solidFill>
                  <a:srgbClr val="003366"/>
                </a:solidFill>
              </a:endParaRPr>
            </a:p>
          </p:txBody>
        </p:sp>
        <p:sp>
          <p:nvSpPr>
            <p:cNvPr id="15393" name="Oval 16"/>
            <p:cNvSpPr>
              <a:spLocks noChangeArrowheads="1"/>
            </p:cNvSpPr>
            <p:nvPr/>
          </p:nvSpPr>
          <p:spPr bwMode="auto">
            <a:xfrm>
              <a:off x="220" y="211"/>
              <a:ext cx="1246" cy="1246"/>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pPr algn="r"/>
              <a:endParaRPr lang="zh-CN" altLang="en-US">
                <a:solidFill>
                  <a:srgbClr val="003366"/>
                </a:solidFill>
              </a:endParaRPr>
            </a:p>
          </p:txBody>
        </p:sp>
        <p:sp>
          <p:nvSpPr>
            <p:cNvPr id="15394" name="Oval 17"/>
            <p:cNvSpPr>
              <a:spLocks noChangeArrowheads="1"/>
            </p:cNvSpPr>
            <p:nvPr/>
          </p:nvSpPr>
          <p:spPr bwMode="auto">
            <a:xfrm>
              <a:off x="234" y="223"/>
              <a:ext cx="1184" cy="1164"/>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pPr algn="r"/>
              <a:endParaRPr lang="zh-CN" altLang="en-US">
                <a:solidFill>
                  <a:srgbClr val="003366"/>
                </a:solidFill>
              </a:endParaRPr>
            </a:p>
          </p:txBody>
        </p:sp>
        <p:sp>
          <p:nvSpPr>
            <p:cNvPr id="15395" name="Oval 18"/>
            <p:cNvSpPr>
              <a:spLocks noChangeArrowheads="1"/>
            </p:cNvSpPr>
            <p:nvPr/>
          </p:nvSpPr>
          <p:spPr bwMode="auto">
            <a:xfrm>
              <a:off x="303" y="256"/>
              <a:ext cx="1053" cy="945"/>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pPr algn="r"/>
              <a:endParaRPr lang="zh-CN" altLang="en-US">
                <a:solidFill>
                  <a:srgbClr val="003366"/>
                </a:solidFill>
              </a:endParaRPr>
            </a:p>
          </p:txBody>
        </p:sp>
        <p:pic>
          <p:nvPicPr>
            <p:cNvPr id="15396" name="Picture 19" descr="ma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 y="354"/>
              <a:ext cx="1011" cy="1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64" name="组合 60"/>
          <p:cNvGrpSpPr>
            <a:grpSpLocks/>
          </p:cNvGrpSpPr>
          <p:nvPr/>
        </p:nvGrpSpPr>
        <p:grpSpPr bwMode="auto">
          <a:xfrm>
            <a:off x="2368550" y="1773238"/>
            <a:ext cx="6089650" cy="665162"/>
            <a:chOff x="2368550" y="1772854"/>
            <a:chExt cx="6089650" cy="665546"/>
          </a:xfrm>
        </p:grpSpPr>
        <p:sp>
          <p:nvSpPr>
            <p:cNvPr id="15381" name="Line 2"/>
            <p:cNvSpPr>
              <a:spLocks noChangeShapeType="1"/>
            </p:cNvSpPr>
            <p:nvPr/>
          </p:nvSpPr>
          <p:spPr bwMode="auto">
            <a:xfrm flipV="1">
              <a:off x="2368550" y="2057400"/>
              <a:ext cx="381000" cy="38100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2" name="Line 4"/>
            <p:cNvSpPr>
              <a:spLocks noChangeShapeType="1"/>
            </p:cNvSpPr>
            <p:nvPr/>
          </p:nvSpPr>
          <p:spPr bwMode="auto">
            <a:xfrm>
              <a:off x="2749550" y="2057400"/>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3" name="AutoShape 20"/>
            <p:cNvSpPr>
              <a:spLocks noChangeArrowheads="1"/>
            </p:cNvSpPr>
            <p:nvPr/>
          </p:nvSpPr>
          <p:spPr bwMode="auto">
            <a:xfrm>
              <a:off x="3352800" y="1828835"/>
              <a:ext cx="5105400" cy="488922"/>
            </a:xfrm>
            <a:prstGeom prst="roundRect">
              <a:avLst>
                <a:gd name="adj" fmla="val 50000"/>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r">
                <a:defRPr/>
              </a:pPr>
              <a:endParaRPr lang="zh-CN" altLang="en-US">
                <a:solidFill>
                  <a:srgbClr val="003366"/>
                </a:solidFill>
              </a:endParaRPr>
            </a:p>
          </p:txBody>
        </p:sp>
        <p:sp>
          <p:nvSpPr>
            <p:cNvPr id="15386" name="Rectangle 21"/>
            <p:cNvSpPr>
              <a:spLocks noChangeArrowheads="1"/>
            </p:cNvSpPr>
            <p:nvPr/>
          </p:nvSpPr>
          <p:spPr bwMode="auto">
            <a:xfrm>
              <a:off x="4743560" y="1772854"/>
              <a:ext cx="2348720" cy="52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514350" indent="-514350" algn="r"/>
              <a:r>
                <a:rPr lang="zh-CN" altLang="en-US" sz="2800" b="1">
                  <a:solidFill>
                    <a:srgbClr val="000000"/>
                  </a:solidFill>
                  <a:latin typeface="黑体" pitchFamily="49" charset="-122"/>
                  <a:ea typeface="黑体" pitchFamily="49" charset="-122"/>
                </a:rPr>
                <a:t>课题研究背景</a:t>
              </a:r>
            </a:p>
          </p:txBody>
        </p:sp>
        <p:sp>
          <p:nvSpPr>
            <p:cNvPr id="15387" name="Oval 26"/>
            <p:cNvSpPr>
              <a:spLocks noChangeArrowheads="1"/>
            </p:cNvSpPr>
            <p:nvPr/>
          </p:nvSpPr>
          <p:spPr bwMode="auto">
            <a:xfrm>
              <a:off x="3263900" y="1946303"/>
              <a:ext cx="228600" cy="228587"/>
            </a:xfrm>
            <a:prstGeom prst="ellipse">
              <a:avLst/>
            </a:prstGeom>
            <a:gradFill rotWithShape="1">
              <a:gsLst>
                <a:gs pos="0">
                  <a:srgbClr val="E96E29"/>
                </a:gs>
                <a:gs pos="100000">
                  <a:srgbClr val="9B491B"/>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lgn="r"/>
              <a:endParaRPr lang="zh-CN" altLang="en-US">
                <a:solidFill>
                  <a:srgbClr val="003366"/>
                </a:solidFill>
              </a:endParaRPr>
            </a:p>
          </p:txBody>
        </p:sp>
      </p:grpSp>
      <p:grpSp>
        <p:nvGrpSpPr>
          <p:cNvPr id="15365" name="组合 61"/>
          <p:cNvGrpSpPr>
            <a:grpSpLocks/>
          </p:cNvGrpSpPr>
          <p:nvPr/>
        </p:nvGrpSpPr>
        <p:grpSpPr bwMode="auto">
          <a:xfrm>
            <a:off x="2673350" y="2824163"/>
            <a:ext cx="5784850" cy="542925"/>
            <a:chOff x="2673350" y="2825549"/>
            <a:chExt cx="5784850" cy="541843"/>
          </a:xfrm>
        </p:grpSpPr>
        <p:sp>
          <p:nvSpPr>
            <p:cNvPr id="15377" name="Line 6"/>
            <p:cNvSpPr>
              <a:spLocks noChangeShapeType="1"/>
            </p:cNvSpPr>
            <p:nvPr/>
          </p:nvSpPr>
          <p:spPr bwMode="auto">
            <a:xfrm flipV="1">
              <a:off x="2673350" y="3120108"/>
              <a:ext cx="6858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06" name="AutoShape 22"/>
            <p:cNvSpPr>
              <a:spLocks noChangeArrowheads="1"/>
            </p:cNvSpPr>
            <p:nvPr/>
          </p:nvSpPr>
          <p:spPr bwMode="auto">
            <a:xfrm>
              <a:off x="3352800" y="2879416"/>
              <a:ext cx="5105400" cy="487976"/>
            </a:xfrm>
            <a:prstGeom prst="roundRect">
              <a:avLst>
                <a:gd name="adj" fmla="val 50000"/>
              </a:avLst>
            </a:prstGeom>
            <a:gradFill flip="none" rotWithShape="1">
              <a:gsLst>
                <a:gs pos="0">
                  <a:schemeClr val="accent4">
                    <a:lumMod val="50000"/>
                    <a:lumOff val="50000"/>
                    <a:tint val="66000"/>
                    <a:satMod val="160000"/>
                  </a:schemeClr>
                </a:gs>
                <a:gs pos="50000">
                  <a:schemeClr val="accent4">
                    <a:lumMod val="50000"/>
                    <a:lumOff val="50000"/>
                    <a:tint val="44500"/>
                    <a:satMod val="160000"/>
                  </a:schemeClr>
                </a:gs>
                <a:gs pos="100000">
                  <a:schemeClr val="accent4">
                    <a:lumMod val="50000"/>
                    <a:lumOff val="50000"/>
                    <a:tint val="23500"/>
                    <a:satMod val="160000"/>
                  </a:schemeClr>
                </a:gs>
              </a:gsLst>
              <a:lin ang="16200000" scaled="1"/>
              <a:tileRect/>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lgn="r">
                <a:defRPr/>
              </a:pPr>
              <a:endParaRPr lang="zh-CN" altLang="en-US">
                <a:solidFill>
                  <a:srgbClr val="003366"/>
                </a:solidFill>
              </a:endParaRPr>
            </a:p>
          </p:txBody>
        </p:sp>
        <p:sp>
          <p:nvSpPr>
            <p:cNvPr id="15379" name="Rectangle 23"/>
            <p:cNvSpPr>
              <a:spLocks noChangeArrowheads="1"/>
            </p:cNvSpPr>
            <p:nvPr/>
          </p:nvSpPr>
          <p:spPr bwMode="auto">
            <a:xfrm>
              <a:off x="4743560" y="2825549"/>
              <a:ext cx="2348720" cy="522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514350" indent="-514350" algn="r" eaLnBrk="0" hangingPunct="0"/>
              <a:r>
                <a:rPr lang="zh-CN" altLang="en-US" sz="2800" b="1">
                  <a:solidFill>
                    <a:srgbClr val="000000"/>
                  </a:solidFill>
                  <a:latin typeface="黑体" pitchFamily="49" charset="-122"/>
                  <a:ea typeface="黑体" pitchFamily="49" charset="-122"/>
                </a:rPr>
                <a:t>本文研究思路</a:t>
              </a:r>
            </a:p>
          </p:txBody>
        </p:sp>
        <p:sp>
          <p:nvSpPr>
            <p:cNvPr id="15380" name="Oval 27"/>
            <p:cNvSpPr>
              <a:spLocks noChangeArrowheads="1"/>
            </p:cNvSpPr>
            <p:nvPr/>
          </p:nvSpPr>
          <p:spPr bwMode="auto">
            <a:xfrm>
              <a:off x="3276600" y="3012058"/>
              <a:ext cx="228600" cy="228429"/>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lgn="r"/>
              <a:endParaRPr lang="zh-CN" altLang="en-US">
                <a:solidFill>
                  <a:srgbClr val="003366"/>
                </a:solidFill>
              </a:endParaRPr>
            </a:p>
          </p:txBody>
        </p:sp>
      </p:grpSp>
      <p:grpSp>
        <p:nvGrpSpPr>
          <p:cNvPr id="15366" name="组合 62"/>
          <p:cNvGrpSpPr>
            <a:grpSpLocks/>
          </p:cNvGrpSpPr>
          <p:nvPr/>
        </p:nvGrpSpPr>
        <p:grpSpPr bwMode="auto">
          <a:xfrm>
            <a:off x="2673350" y="3830638"/>
            <a:ext cx="5784850" cy="523875"/>
            <a:chOff x="2673350" y="3830952"/>
            <a:chExt cx="5784850" cy="523499"/>
          </a:xfrm>
        </p:grpSpPr>
        <p:sp>
          <p:nvSpPr>
            <p:cNvPr id="15373" name="Line 8"/>
            <p:cNvSpPr>
              <a:spLocks noChangeShapeType="1"/>
            </p:cNvSpPr>
            <p:nvPr/>
          </p:nvSpPr>
          <p:spPr bwMode="auto">
            <a:xfrm flipV="1">
              <a:off x="2673350" y="4074798"/>
              <a:ext cx="6858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4" name="AutoShape 29"/>
            <p:cNvSpPr>
              <a:spLocks noChangeArrowheads="1"/>
            </p:cNvSpPr>
            <p:nvPr/>
          </p:nvSpPr>
          <p:spPr bwMode="auto">
            <a:xfrm>
              <a:off x="3352800" y="3860486"/>
              <a:ext cx="5105400" cy="488233"/>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lgn="r"/>
              <a:endParaRPr lang="zh-CN" altLang="en-US">
                <a:solidFill>
                  <a:srgbClr val="003366"/>
                </a:solidFill>
              </a:endParaRPr>
            </a:p>
          </p:txBody>
        </p:sp>
        <p:sp>
          <p:nvSpPr>
            <p:cNvPr id="15375" name="Rectangle 30"/>
            <p:cNvSpPr>
              <a:spLocks noChangeArrowheads="1"/>
            </p:cNvSpPr>
            <p:nvPr/>
          </p:nvSpPr>
          <p:spPr bwMode="auto">
            <a:xfrm>
              <a:off x="5076056" y="3830952"/>
              <a:ext cx="1627369" cy="523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514350" indent="-514350" algn="r" eaLnBrk="0" hangingPunct="0"/>
              <a:r>
                <a:rPr lang="zh-CN" altLang="en-US" sz="2800" b="1">
                  <a:solidFill>
                    <a:srgbClr val="000000"/>
                  </a:solidFill>
                  <a:latin typeface="黑体" pitchFamily="49" charset="-122"/>
                  <a:ea typeface="黑体" pitchFamily="49" charset="-122"/>
                </a:rPr>
                <a:t>本文工作</a:t>
              </a:r>
            </a:p>
          </p:txBody>
        </p:sp>
        <p:sp>
          <p:nvSpPr>
            <p:cNvPr id="15376" name="Oval 31"/>
            <p:cNvSpPr>
              <a:spLocks noChangeArrowheads="1"/>
            </p:cNvSpPr>
            <p:nvPr/>
          </p:nvSpPr>
          <p:spPr bwMode="auto">
            <a:xfrm>
              <a:off x="3263900" y="3998845"/>
              <a:ext cx="228600" cy="229008"/>
            </a:xfrm>
            <a:prstGeom prst="ellipse">
              <a:avLst/>
            </a:prstGeom>
            <a:gradFill rotWithShape="1">
              <a:gsLst>
                <a:gs pos="0">
                  <a:srgbClr val="E96E29"/>
                </a:gs>
                <a:gs pos="100000">
                  <a:srgbClr val="9B491B"/>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lgn="r"/>
              <a:endParaRPr lang="zh-CN" altLang="en-US">
                <a:solidFill>
                  <a:srgbClr val="003366"/>
                </a:solidFill>
              </a:endParaRPr>
            </a:p>
          </p:txBody>
        </p:sp>
      </p:grpSp>
      <p:grpSp>
        <p:nvGrpSpPr>
          <p:cNvPr id="15367" name="组合 63"/>
          <p:cNvGrpSpPr>
            <a:grpSpLocks/>
          </p:cNvGrpSpPr>
          <p:nvPr/>
        </p:nvGrpSpPr>
        <p:grpSpPr bwMode="auto">
          <a:xfrm>
            <a:off x="2292350" y="4724400"/>
            <a:ext cx="6165850" cy="652463"/>
            <a:chOff x="2292350" y="4724400"/>
            <a:chExt cx="6165850" cy="651049"/>
          </a:xfrm>
        </p:grpSpPr>
        <p:sp>
          <p:nvSpPr>
            <p:cNvPr id="15368" name="Line 3"/>
            <p:cNvSpPr>
              <a:spLocks noChangeShapeType="1"/>
            </p:cNvSpPr>
            <p:nvPr/>
          </p:nvSpPr>
          <p:spPr bwMode="auto">
            <a:xfrm>
              <a:off x="2292350" y="4724400"/>
              <a:ext cx="457200" cy="30480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69" name="Line 5"/>
            <p:cNvSpPr>
              <a:spLocks noChangeShapeType="1"/>
            </p:cNvSpPr>
            <p:nvPr/>
          </p:nvSpPr>
          <p:spPr bwMode="auto">
            <a:xfrm>
              <a:off x="2749550" y="5029200"/>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0" name="AutoShape 32"/>
            <p:cNvSpPr>
              <a:spLocks noChangeArrowheads="1"/>
            </p:cNvSpPr>
            <p:nvPr/>
          </p:nvSpPr>
          <p:spPr bwMode="auto">
            <a:xfrm>
              <a:off x="3352800" y="4841761"/>
              <a:ext cx="5105400" cy="488476"/>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lgn="r"/>
              <a:endParaRPr lang="zh-CN" altLang="en-US">
                <a:solidFill>
                  <a:srgbClr val="003366"/>
                </a:solidFill>
              </a:endParaRPr>
            </a:p>
          </p:txBody>
        </p:sp>
        <p:sp>
          <p:nvSpPr>
            <p:cNvPr id="15371" name="Rectangle 33"/>
            <p:cNvSpPr>
              <a:spLocks noChangeArrowheads="1"/>
            </p:cNvSpPr>
            <p:nvPr/>
          </p:nvSpPr>
          <p:spPr bwMode="auto">
            <a:xfrm>
              <a:off x="4860032" y="4853128"/>
              <a:ext cx="1988045" cy="522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514350" indent="-514350" algn="r" eaLnBrk="0" hangingPunct="0"/>
              <a:r>
                <a:rPr lang="zh-CN" altLang="en-US" sz="2800" b="1">
                  <a:solidFill>
                    <a:srgbClr val="000000"/>
                  </a:solidFill>
                  <a:latin typeface="黑体" pitchFamily="49" charset="-122"/>
                  <a:ea typeface="黑体" pitchFamily="49" charset="-122"/>
                </a:rPr>
                <a:t>总结与展望</a:t>
              </a:r>
            </a:p>
          </p:txBody>
        </p:sp>
        <p:sp>
          <p:nvSpPr>
            <p:cNvPr id="15372" name="Oval 34"/>
            <p:cNvSpPr>
              <a:spLocks noChangeArrowheads="1"/>
            </p:cNvSpPr>
            <p:nvPr/>
          </p:nvSpPr>
          <p:spPr bwMode="auto">
            <a:xfrm>
              <a:off x="3276600" y="4974982"/>
              <a:ext cx="228600" cy="228379"/>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lgn="r"/>
              <a:endParaRPr lang="zh-CN" altLang="en-US">
                <a:solidFill>
                  <a:srgbClr val="003366"/>
                </a:solidFill>
              </a:endParaRPr>
            </a:p>
          </p:txBody>
        </p:sp>
      </p:grpSp>
    </p:spTree>
    <p:extLst>
      <p:ext uri="{BB962C8B-B14F-4D97-AF65-F5344CB8AC3E}">
        <p14:creationId xmlns:p14="http://schemas.microsoft.com/office/powerpoint/2010/main" val="2516033693"/>
      </p:ext>
    </p:extLst>
  </p:cSld>
  <p:clrMapOvr>
    <a:masterClrMapping/>
  </p:clrMapOvr>
  <p:transition advTm="2041">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b="84637"/>
          <a:stretch>
            <a:fillRect/>
          </a:stretch>
        </p:blipFill>
        <p:spPr bwMode="auto">
          <a:xfrm>
            <a:off x="3635375" y="1004888"/>
            <a:ext cx="5040313" cy="76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87313"/>
            <a:ext cx="2578100" cy="7493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388" name="内容占位符 2"/>
          <p:cNvSpPr txBox="1">
            <a:spLocks/>
          </p:cNvSpPr>
          <p:nvPr/>
        </p:nvSpPr>
        <p:spPr bwMode="gray">
          <a:xfrm>
            <a:off x="468313" y="5414963"/>
            <a:ext cx="263048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400">
                <a:solidFill>
                  <a:srgbClr val="000000"/>
                </a:solidFill>
                <a:latin typeface="黑体" pitchFamily="49" charset="-122"/>
                <a:ea typeface="黑体" pitchFamily="49" charset="-122"/>
              </a:rPr>
              <a:t>相关技术研究</a:t>
            </a:r>
          </a:p>
        </p:txBody>
      </p:sp>
      <p:sp>
        <p:nvSpPr>
          <p:cNvPr id="16389" name="内容占位符 2"/>
          <p:cNvSpPr txBox="1">
            <a:spLocks/>
          </p:cNvSpPr>
          <p:nvPr/>
        </p:nvSpPr>
        <p:spPr bwMode="gray">
          <a:xfrm>
            <a:off x="468313" y="4605338"/>
            <a:ext cx="263048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400">
                <a:solidFill>
                  <a:srgbClr val="000000"/>
                </a:solidFill>
                <a:latin typeface="黑体" pitchFamily="49" charset="-122"/>
                <a:ea typeface="黑体" pitchFamily="49" charset="-122"/>
              </a:rPr>
              <a:t>设计访问接口</a:t>
            </a:r>
          </a:p>
        </p:txBody>
      </p:sp>
      <p:sp>
        <p:nvSpPr>
          <p:cNvPr id="16390" name="内容占位符 2"/>
          <p:cNvSpPr txBox="1">
            <a:spLocks/>
          </p:cNvSpPr>
          <p:nvPr/>
        </p:nvSpPr>
        <p:spPr bwMode="gray">
          <a:xfrm>
            <a:off x="468313" y="3884613"/>
            <a:ext cx="30956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400">
                <a:solidFill>
                  <a:srgbClr val="000000"/>
                </a:solidFill>
                <a:latin typeface="黑体" pitchFamily="49" charset="-122"/>
                <a:ea typeface="黑体" pitchFamily="49" charset="-122"/>
              </a:rPr>
              <a:t>基于语义词典构建</a:t>
            </a:r>
          </a:p>
        </p:txBody>
      </p:sp>
      <p:sp>
        <p:nvSpPr>
          <p:cNvPr id="16391" name="内容占位符 2"/>
          <p:cNvSpPr txBox="1">
            <a:spLocks/>
          </p:cNvSpPr>
          <p:nvPr/>
        </p:nvSpPr>
        <p:spPr bwMode="gray">
          <a:xfrm>
            <a:off x="468313" y="2935288"/>
            <a:ext cx="30956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400">
                <a:solidFill>
                  <a:srgbClr val="000000"/>
                </a:solidFill>
                <a:latin typeface="黑体" pitchFamily="49" charset="-122"/>
                <a:ea typeface="黑体" pitchFamily="49" charset="-122"/>
              </a:rPr>
              <a:t>基于语料资源扩展</a:t>
            </a:r>
          </a:p>
        </p:txBody>
      </p:sp>
      <p:sp>
        <p:nvSpPr>
          <p:cNvPr id="16392" name="内容占位符 2"/>
          <p:cNvSpPr txBox="1">
            <a:spLocks/>
          </p:cNvSpPr>
          <p:nvPr/>
        </p:nvSpPr>
        <p:spPr bwMode="gray">
          <a:xfrm>
            <a:off x="468313" y="2036763"/>
            <a:ext cx="30956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400">
                <a:solidFill>
                  <a:srgbClr val="000000"/>
                </a:solidFill>
                <a:latin typeface="黑体" pitchFamily="49" charset="-122"/>
                <a:ea typeface="黑体" pitchFamily="49" charset="-122"/>
              </a:rPr>
              <a:t>应用访问接口</a:t>
            </a:r>
          </a:p>
        </p:txBody>
      </p:sp>
      <p:sp>
        <p:nvSpPr>
          <p:cNvPr id="16393" name="内容占位符 2"/>
          <p:cNvSpPr txBox="1">
            <a:spLocks/>
          </p:cNvSpPr>
          <p:nvPr/>
        </p:nvSpPr>
        <p:spPr bwMode="gray">
          <a:xfrm>
            <a:off x="468313" y="1076325"/>
            <a:ext cx="30956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400">
                <a:solidFill>
                  <a:srgbClr val="000000"/>
                </a:solidFill>
                <a:latin typeface="黑体" pitchFamily="49" charset="-122"/>
                <a:ea typeface="黑体" pitchFamily="49" charset="-122"/>
              </a:rPr>
              <a:t>使用范例</a:t>
            </a:r>
          </a:p>
        </p:txBody>
      </p:sp>
      <p:pic>
        <p:nvPicPr>
          <p:cNvPr id="163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80003"/>
          <a:stretch>
            <a:fillRect/>
          </a:stretch>
        </p:blipFill>
        <p:spPr bwMode="auto">
          <a:xfrm>
            <a:off x="3635375" y="5133975"/>
            <a:ext cx="5040313"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71693" b="18179"/>
          <a:stretch>
            <a:fillRect/>
          </a:stretch>
        </p:blipFill>
        <p:spPr bwMode="auto">
          <a:xfrm>
            <a:off x="3635375" y="4605338"/>
            <a:ext cx="50403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53925" b="28227"/>
          <a:stretch>
            <a:fillRect/>
          </a:stretch>
        </p:blipFill>
        <p:spPr bwMode="auto">
          <a:xfrm>
            <a:off x="3635375" y="3657600"/>
            <a:ext cx="5040313"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375" y="1930400"/>
            <a:ext cx="5040313" cy="71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8"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69038" y="2116138"/>
            <a:ext cx="1008062" cy="373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013" y="2130425"/>
            <a:ext cx="99695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400"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03750" y="2887663"/>
            <a:ext cx="4059238"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401"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95988" y="4919663"/>
            <a:ext cx="2163762"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r="85393"/>
          <a:stretch>
            <a:fillRect/>
          </a:stretch>
        </p:blipFill>
        <p:spPr bwMode="auto">
          <a:xfrm>
            <a:off x="5953125" y="4268788"/>
            <a:ext cx="315913"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73863" y="2430463"/>
            <a:ext cx="414337"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91188" y="2451100"/>
            <a:ext cx="415925"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r="85393"/>
          <a:stretch>
            <a:fillRect/>
          </a:stretch>
        </p:blipFill>
        <p:spPr bwMode="auto">
          <a:xfrm>
            <a:off x="5900738" y="1465263"/>
            <a:ext cx="368300"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17"/>
          <p:cNvPicPr>
            <a:picLocks noChangeAspect="1" noChangeArrowheads="1"/>
          </p:cNvPicPr>
          <p:nvPr/>
        </p:nvPicPr>
        <p:blipFill>
          <a:blip r:embed="rId9">
            <a:extLst>
              <a:ext uri="{28A0092B-C50C-407E-A947-70E740481C1C}">
                <a14:useLocalDpi xmlns:a14="http://schemas.microsoft.com/office/drawing/2010/main" val="0"/>
              </a:ext>
            </a:extLst>
          </a:blip>
          <a:srcRect t="6596" r="85393" b="8388"/>
          <a:stretch>
            <a:fillRect/>
          </a:stretch>
        </p:blipFill>
        <p:spPr bwMode="auto">
          <a:xfrm>
            <a:off x="3940175" y="2430463"/>
            <a:ext cx="487363" cy="154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p:transition advTm="38912">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wipe(left)">
                                      <p:cBhvr>
                                        <p:cTn id="7" dur="500"/>
                                        <p:tgtEl>
                                          <p:spTgt spid="16388"/>
                                        </p:tgtEl>
                                      </p:cBhvr>
                                    </p:animEffect>
                                  </p:childTnLst>
                                </p:cTn>
                              </p:par>
                              <p:par>
                                <p:cTn id="8" presetID="22" presetClass="entr" presetSubtype="8" fill="hold" nodeType="withEffect">
                                  <p:stCondLst>
                                    <p:cond delay="0"/>
                                  </p:stCondLst>
                                  <p:childTnLst>
                                    <p:set>
                                      <p:cBhvr>
                                        <p:cTn id="9" dur="1" fill="hold">
                                          <p:stCondLst>
                                            <p:cond delay="0"/>
                                          </p:stCondLst>
                                        </p:cTn>
                                        <p:tgtEl>
                                          <p:spTgt spid="16394"/>
                                        </p:tgtEl>
                                        <p:attrNameLst>
                                          <p:attrName>style.visibility</p:attrName>
                                        </p:attrNameLst>
                                      </p:cBhvr>
                                      <p:to>
                                        <p:strVal val="visible"/>
                                      </p:to>
                                    </p:set>
                                    <p:animEffect transition="in" filter="wipe(left)">
                                      <p:cBhvr>
                                        <p:cTn id="10" dur="500"/>
                                        <p:tgtEl>
                                          <p:spTgt spid="1639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6389"/>
                                        </p:tgtEl>
                                        <p:attrNameLst>
                                          <p:attrName>style.visibility</p:attrName>
                                        </p:attrNameLst>
                                      </p:cBhvr>
                                      <p:to>
                                        <p:strVal val="visible"/>
                                      </p:to>
                                    </p:set>
                                    <p:animEffect transition="in" filter="wipe(left)">
                                      <p:cBhvr>
                                        <p:cTn id="15" dur="500"/>
                                        <p:tgtEl>
                                          <p:spTgt spid="16389"/>
                                        </p:tgtEl>
                                      </p:cBhvr>
                                    </p:animEffect>
                                  </p:childTnLst>
                                </p:cTn>
                              </p:par>
                            </p:childTnLst>
                          </p:cTn>
                        </p:par>
                        <p:par>
                          <p:cTn id="16" fill="hold" nodeType="afterGroup">
                            <p:stCondLst>
                              <p:cond delay="500"/>
                            </p:stCondLst>
                            <p:childTnLst>
                              <p:par>
                                <p:cTn id="17" presetID="22" presetClass="entr" presetSubtype="4" fill="hold" nodeType="afterEffect">
                                  <p:stCondLst>
                                    <p:cond delay="0"/>
                                  </p:stCondLst>
                                  <p:childTnLst>
                                    <p:set>
                                      <p:cBhvr>
                                        <p:cTn id="18" dur="1" fill="hold">
                                          <p:stCondLst>
                                            <p:cond delay="0"/>
                                          </p:stCondLst>
                                        </p:cTn>
                                        <p:tgtEl>
                                          <p:spTgt spid="16395"/>
                                        </p:tgtEl>
                                        <p:attrNameLst>
                                          <p:attrName>style.visibility</p:attrName>
                                        </p:attrNameLst>
                                      </p:cBhvr>
                                      <p:to>
                                        <p:strVal val="visible"/>
                                      </p:to>
                                    </p:set>
                                    <p:animEffect transition="in" filter="wipe(down)">
                                      <p:cBhvr>
                                        <p:cTn id="19" dur="500"/>
                                        <p:tgtEl>
                                          <p:spTgt spid="16395"/>
                                        </p:tgtEl>
                                      </p:cBhvr>
                                    </p:animEffect>
                                  </p:childTnLst>
                                </p:cTn>
                              </p:par>
                              <p:par>
                                <p:cTn id="20" presetID="22" presetClass="entr" presetSubtype="4" fill="hold" nodeType="withEffect">
                                  <p:stCondLst>
                                    <p:cond delay="0"/>
                                  </p:stCondLst>
                                  <p:childTnLst>
                                    <p:set>
                                      <p:cBhvr>
                                        <p:cTn id="21" dur="1" fill="hold">
                                          <p:stCondLst>
                                            <p:cond delay="0"/>
                                          </p:stCondLst>
                                        </p:cTn>
                                        <p:tgtEl>
                                          <p:spTgt spid="16401"/>
                                        </p:tgtEl>
                                        <p:attrNameLst>
                                          <p:attrName>style.visibility</p:attrName>
                                        </p:attrNameLst>
                                      </p:cBhvr>
                                      <p:to>
                                        <p:strVal val="visible"/>
                                      </p:to>
                                    </p:set>
                                    <p:animEffect transition="in" filter="wipe(down)">
                                      <p:cBhvr>
                                        <p:cTn id="22" dur="500"/>
                                        <p:tgtEl>
                                          <p:spTgt spid="1640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390"/>
                                        </p:tgtEl>
                                        <p:attrNameLst>
                                          <p:attrName>style.visibility</p:attrName>
                                        </p:attrNameLst>
                                      </p:cBhvr>
                                      <p:to>
                                        <p:strVal val="visible"/>
                                      </p:to>
                                    </p:set>
                                    <p:animEffect transition="in" filter="wipe(left)">
                                      <p:cBhvr>
                                        <p:cTn id="27" dur="500"/>
                                        <p:tgtEl>
                                          <p:spTgt spid="16390"/>
                                        </p:tgtEl>
                                      </p:cBhvr>
                                    </p:animEffect>
                                  </p:childTnLst>
                                </p:cTn>
                              </p:par>
                            </p:childTnLst>
                          </p:cTn>
                        </p:par>
                        <p:par>
                          <p:cTn id="28" fill="hold" nodeType="afterGroup">
                            <p:stCondLst>
                              <p:cond delay="500"/>
                            </p:stCondLst>
                            <p:childTnLst>
                              <p:par>
                                <p:cTn id="29" presetID="22" presetClass="entr" presetSubtype="4"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00"/>
                                        <p:tgtEl>
                                          <p:spTgt spid="21"/>
                                        </p:tgtEl>
                                      </p:cBhvr>
                                    </p:animEffect>
                                  </p:childTnLst>
                                </p:cTn>
                              </p:par>
                            </p:childTnLst>
                          </p:cTn>
                        </p:par>
                        <p:par>
                          <p:cTn id="32" fill="hold" nodeType="afterGroup">
                            <p:stCondLst>
                              <p:cond delay="1000"/>
                            </p:stCondLst>
                            <p:childTnLst>
                              <p:par>
                                <p:cTn id="33" presetID="22" presetClass="entr" presetSubtype="4" fill="hold" nodeType="afterEffect">
                                  <p:stCondLst>
                                    <p:cond delay="0"/>
                                  </p:stCondLst>
                                  <p:childTnLst>
                                    <p:set>
                                      <p:cBhvr>
                                        <p:cTn id="34" dur="1" fill="hold">
                                          <p:stCondLst>
                                            <p:cond delay="0"/>
                                          </p:stCondLst>
                                        </p:cTn>
                                        <p:tgtEl>
                                          <p:spTgt spid="16396"/>
                                        </p:tgtEl>
                                        <p:attrNameLst>
                                          <p:attrName>style.visibility</p:attrName>
                                        </p:attrNameLst>
                                      </p:cBhvr>
                                      <p:to>
                                        <p:strVal val="visible"/>
                                      </p:to>
                                    </p:set>
                                    <p:animEffect transition="in" filter="wipe(down)">
                                      <p:cBhvr>
                                        <p:cTn id="35" dur="500"/>
                                        <p:tgtEl>
                                          <p:spTgt spid="1639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down)">
                                      <p:cBhvr>
                                        <p:cTn id="40" dur="500"/>
                                        <p:tgtEl>
                                          <p:spTgt spid="30"/>
                                        </p:tgtEl>
                                      </p:cBhvr>
                                    </p:animEffect>
                                  </p:childTnLst>
                                </p:cTn>
                              </p:par>
                              <p:par>
                                <p:cTn id="41" presetID="22" presetClass="entr" presetSubtype="4" fill="hold" nodeType="withEffect">
                                  <p:stCondLst>
                                    <p:cond delay="0"/>
                                  </p:stCondLst>
                                  <p:childTnLst>
                                    <p:set>
                                      <p:cBhvr>
                                        <p:cTn id="42" dur="1" fill="hold">
                                          <p:stCondLst>
                                            <p:cond delay="0"/>
                                          </p:stCondLst>
                                        </p:cTn>
                                        <p:tgtEl>
                                          <p:spTgt spid="16397"/>
                                        </p:tgtEl>
                                        <p:attrNameLst>
                                          <p:attrName>style.visibility</p:attrName>
                                        </p:attrNameLst>
                                      </p:cBhvr>
                                      <p:to>
                                        <p:strVal val="visible"/>
                                      </p:to>
                                    </p:set>
                                    <p:animEffect transition="in" filter="wipe(down)">
                                      <p:cBhvr>
                                        <p:cTn id="43" dur="500"/>
                                        <p:tgtEl>
                                          <p:spTgt spid="1639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6391"/>
                                        </p:tgtEl>
                                        <p:attrNameLst>
                                          <p:attrName>style.visibility</p:attrName>
                                        </p:attrNameLst>
                                      </p:cBhvr>
                                      <p:to>
                                        <p:strVal val="visible"/>
                                      </p:to>
                                    </p:set>
                                    <p:animEffect transition="in" filter="wipe(left)">
                                      <p:cBhvr>
                                        <p:cTn id="48" dur="500"/>
                                        <p:tgtEl>
                                          <p:spTgt spid="16391"/>
                                        </p:tgtEl>
                                      </p:cBhvr>
                                    </p:animEffect>
                                  </p:childTnLst>
                                </p:cTn>
                              </p:par>
                            </p:childTnLst>
                          </p:cTn>
                        </p:par>
                        <p:par>
                          <p:cTn id="49" fill="hold" nodeType="afterGroup">
                            <p:stCondLst>
                              <p:cond delay="500"/>
                            </p:stCondLst>
                            <p:childTnLst>
                              <p:par>
                                <p:cTn id="50" presetID="22" presetClass="entr" presetSubtype="4" fill="hold" nodeType="afterEffect">
                                  <p:stCondLst>
                                    <p:cond delay="0"/>
                                  </p:stCondLst>
                                  <p:childTnLst>
                                    <p:set>
                                      <p:cBhvr>
                                        <p:cTn id="51" dur="1" fill="hold">
                                          <p:stCondLst>
                                            <p:cond delay="0"/>
                                          </p:stCondLst>
                                        </p:cTn>
                                        <p:tgtEl>
                                          <p:spTgt spid="16400"/>
                                        </p:tgtEl>
                                        <p:attrNameLst>
                                          <p:attrName>style.visibility</p:attrName>
                                        </p:attrNameLst>
                                      </p:cBhvr>
                                      <p:to>
                                        <p:strVal val="visible"/>
                                      </p:to>
                                    </p:set>
                                    <p:animEffect transition="in" filter="wipe(down)">
                                      <p:cBhvr>
                                        <p:cTn id="52" dur="500"/>
                                        <p:tgtEl>
                                          <p:spTgt spid="16400"/>
                                        </p:tgtEl>
                                      </p:cBhvr>
                                    </p:animEffect>
                                  </p:childTnLst>
                                </p:cTn>
                              </p:par>
                            </p:childTnLst>
                          </p:cTn>
                        </p:par>
                        <p:par>
                          <p:cTn id="53" fill="hold" nodeType="afterGroup">
                            <p:stCondLst>
                              <p:cond delay="1000"/>
                            </p:stCondLst>
                            <p:childTnLst>
                              <p:par>
                                <p:cTn id="54" presetID="22" presetClass="entr" presetSubtype="1" fill="hold"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up)">
                                      <p:cBhvr>
                                        <p:cTn id="56" dur="500"/>
                                        <p:tgtEl>
                                          <p:spTgt spid="28"/>
                                        </p:tgtEl>
                                      </p:cBhvr>
                                    </p:animEffect>
                                  </p:childTnLst>
                                </p:cTn>
                              </p:par>
                            </p:childTnLst>
                          </p:cTn>
                        </p:par>
                        <p:par>
                          <p:cTn id="57" fill="hold" nodeType="afterGroup">
                            <p:stCondLst>
                              <p:cond delay="1500"/>
                            </p:stCondLst>
                            <p:childTnLst>
                              <p:par>
                                <p:cTn id="58" presetID="22" presetClass="entr" presetSubtype="4" fill="hold"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childTnLst>
                          </p:cTn>
                        </p:par>
                        <p:par>
                          <p:cTn id="61" fill="hold" nodeType="afterGroup">
                            <p:stCondLst>
                              <p:cond delay="2000"/>
                            </p:stCondLst>
                            <p:childTnLst>
                              <p:par>
                                <p:cTn id="62" presetID="22" presetClass="entr" presetSubtype="4" fill="hold" nodeType="afterEffect">
                                  <p:stCondLst>
                                    <p:cond delay="0"/>
                                  </p:stCondLst>
                                  <p:childTnLst>
                                    <p:set>
                                      <p:cBhvr>
                                        <p:cTn id="63" dur="1" fill="hold">
                                          <p:stCondLst>
                                            <p:cond delay="0"/>
                                          </p:stCondLst>
                                        </p:cTn>
                                        <p:tgtEl>
                                          <p:spTgt spid="16398"/>
                                        </p:tgtEl>
                                        <p:attrNameLst>
                                          <p:attrName>style.visibility</p:attrName>
                                        </p:attrNameLst>
                                      </p:cBhvr>
                                      <p:to>
                                        <p:strVal val="visible"/>
                                      </p:to>
                                    </p:set>
                                    <p:animEffect transition="in" filter="wipe(down)">
                                      <p:cBhvr>
                                        <p:cTn id="64" dur="500"/>
                                        <p:tgtEl>
                                          <p:spTgt spid="16398"/>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6392"/>
                                        </p:tgtEl>
                                        <p:attrNameLst>
                                          <p:attrName>style.visibility</p:attrName>
                                        </p:attrNameLst>
                                      </p:cBhvr>
                                      <p:to>
                                        <p:strVal val="visible"/>
                                      </p:to>
                                    </p:set>
                                    <p:animEffect transition="in" filter="wipe(left)">
                                      <p:cBhvr>
                                        <p:cTn id="69" dur="500"/>
                                        <p:tgtEl>
                                          <p:spTgt spid="16392"/>
                                        </p:tgtEl>
                                      </p:cBhvr>
                                    </p:animEffect>
                                  </p:childTnLst>
                                </p:cTn>
                              </p:par>
                              <p:par>
                                <p:cTn id="70" presetID="22" presetClass="entr" presetSubtype="8" fill="hold" nodeType="withEffect">
                                  <p:stCondLst>
                                    <p:cond delay="0"/>
                                  </p:stCondLst>
                                  <p:childTnLst>
                                    <p:set>
                                      <p:cBhvr>
                                        <p:cTn id="71" dur="1" fill="hold">
                                          <p:stCondLst>
                                            <p:cond delay="0"/>
                                          </p:stCondLst>
                                        </p:cTn>
                                        <p:tgtEl>
                                          <p:spTgt spid="16399"/>
                                        </p:tgtEl>
                                        <p:attrNameLst>
                                          <p:attrName>style.visibility</p:attrName>
                                        </p:attrNameLst>
                                      </p:cBhvr>
                                      <p:to>
                                        <p:strVal val="visible"/>
                                      </p:to>
                                    </p:set>
                                    <p:animEffect transition="in" filter="wipe(left)">
                                      <p:cBhvr>
                                        <p:cTn id="72" dur="500"/>
                                        <p:tgtEl>
                                          <p:spTgt spid="1639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6393"/>
                                        </p:tgtEl>
                                        <p:attrNameLst>
                                          <p:attrName>style.visibility</p:attrName>
                                        </p:attrNameLst>
                                      </p:cBhvr>
                                      <p:to>
                                        <p:strVal val="visible"/>
                                      </p:to>
                                    </p:set>
                                    <p:animEffect transition="in" filter="wipe(left)">
                                      <p:cBhvr>
                                        <p:cTn id="77" dur="500"/>
                                        <p:tgtEl>
                                          <p:spTgt spid="16393"/>
                                        </p:tgtEl>
                                      </p:cBhvr>
                                    </p:animEffect>
                                  </p:childTnLst>
                                </p:cTn>
                              </p:par>
                            </p:childTnLst>
                          </p:cTn>
                        </p:par>
                        <p:par>
                          <p:cTn id="78" fill="hold" nodeType="afterGroup">
                            <p:stCondLst>
                              <p:cond delay="500"/>
                            </p:stCondLst>
                            <p:childTnLst>
                              <p:par>
                                <p:cTn id="79" presetID="22" presetClass="entr" presetSubtype="4" fill="hold" nodeType="afterEffect">
                                  <p:stCondLst>
                                    <p:cond delay="0"/>
                                  </p:stCondLst>
                                  <p:childTnLst>
                                    <p:set>
                                      <p:cBhvr>
                                        <p:cTn id="80" dur="1" fill="hold">
                                          <p:stCondLst>
                                            <p:cond delay="0"/>
                                          </p:stCondLst>
                                        </p:cTn>
                                        <p:tgtEl>
                                          <p:spTgt spid="16386"/>
                                        </p:tgtEl>
                                        <p:attrNameLst>
                                          <p:attrName>style.visibility</p:attrName>
                                        </p:attrNameLst>
                                      </p:cBhvr>
                                      <p:to>
                                        <p:strVal val="visible"/>
                                      </p:to>
                                    </p:set>
                                    <p:animEffect transition="in" filter="wipe(down)">
                                      <p:cBhvr>
                                        <p:cTn id="81" dur="500"/>
                                        <p:tgtEl>
                                          <p:spTgt spid="16386"/>
                                        </p:tgtEl>
                                      </p:cBhvr>
                                    </p:animEffect>
                                  </p:childTnLst>
                                </p:cTn>
                              </p:par>
                              <p:par>
                                <p:cTn id="82" presetID="22" presetClass="entr" presetSubtype="4" fill="hold"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wipe(down)">
                                      <p:cBhvr>
                                        <p:cTn id="8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P spid="16389" grpId="0"/>
      <p:bldP spid="16390" grpId="0"/>
      <p:bldP spid="16391" grpId="0"/>
      <p:bldP spid="16392" grpId="0"/>
      <p:bldP spid="1639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1" name="Group 10"/>
          <p:cNvGrpSpPr>
            <a:grpSpLocks/>
          </p:cNvGrpSpPr>
          <p:nvPr/>
        </p:nvGrpSpPr>
        <p:grpSpPr bwMode="auto">
          <a:xfrm>
            <a:off x="304800" y="2205038"/>
            <a:ext cx="2673350" cy="2671762"/>
            <a:chOff x="0" y="0"/>
            <a:chExt cx="1684" cy="1683"/>
          </a:xfrm>
        </p:grpSpPr>
        <p:sp>
          <p:nvSpPr>
            <p:cNvPr id="35" name="Oval 11"/>
            <p:cNvSpPr>
              <a:spLocks noChangeArrowheads="1"/>
            </p:cNvSpPr>
            <p:nvPr/>
          </p:nvSpPr>
          <p:spPr bwMode="auto">
            <a:xfrm>
              <a:off x="0" y="0"/>
              <a:ext cx="1684" cy="1683"/>
            </a:xfrm>
            <a:prstGeom prst="ellipse">
              <a:avLst/>
            </a:prstGeom>
            <a:gradFill rotWithShape="1">
              <a:gsLst>
                <a:gs pos="0">
                  <a:schemeClr val="folHlink"/>
                </a:gs>
                <a:gs pos="50000">
                  <a:srgbClr val="FFFFFF"/>
                </a:gs>
                <a:gs pos="100000">
                  <a:schemeClr val="folHlink"/>
                </a:gs>
              </a:gsLst>
              <a:lin ang="18900000" scaled="1"/>
            </a:gradFill>
            <a:ln w="9525">
              <a:noFill/>
              <a:round/>
              <a:headEnd/>
              <a:tailEnd/>
            </a:ln>
          </p:spPr>
          <p:txBody>
            <a:bodyPr wrap="none" anchor="ctr">
              <a:spAutoFit/>
            </a:bodyPr>
            <a:lstStyle/>
            <a:p>
              <a:pPr algn="r">
                <a:defRPr/>
              </a:pPr>
              <a:endParaRPr lang="zh-CN" altLang="en-US">
                <a:solidFill>
                  <a:srgbClr val="003366"/>
                </a:solidFill>
              </a:endParaRPr>
            </a:p>
          </p:txBody>
        </p:sp>
        <p:sp>
          <p:nvSpPr>
            <p:cNvPr id="36" name="Oval 12"/>
            <p:cNvSpPr>
              <a:spLocks noChangeArrowheads="1"/>
            </p:cNvSpPr>
            <p:nvPr/>
          </p:nvSpPr>
          <p:spPr bwMode="auto">
            <a:xfrm>
              <a:off x="111" y="109"/>
              <a:ext cx="1461" cy="1463"/>
            </a:xfrm>
            <a:prstGeom prst="ellipse">
              <a:avLst/>
            </a:prstGeom>
            <a:gradFill rotWithShape="1">
              <a:gsLst>
                <a:gs pos="0">
                  <a:schemeClr val="folHlink"/>
                </a:gs>
                <a:gs pos="50000">
                  <a:srgbClr val="31672A"/>
                </a:gs>
                <a:gs pos="100000">
                  <a:schemeClr val="folHlink"/>
                </a:gs>
              </a:gsLst>
              <a:lin ang="2700000" scaled="1"/>
            </a:gradFill>
            <a:ln w="9525">
              <a:noFill/>
              <a:round/>
              <a:headEnd/>
              <a:tailEnd/>
            </a:ln>
          </p:spPr>
          <p:txBody>
            <a:bodyPr anchor="ctr">
              <a:spAutoFit/>
            </a:bodyPr>
            <a:lstStyle/>
            <a:p>
              <a:pPr algn="r">
                <a:defRPr/>
              </a:pPr>
              <a:endParaRPr lang="zh-CN" altLang="en-US">
                <a:solidFill>
                  <a:srgbClr val="003366"/>
                </a:solidFill>
              </a:endParaRPr>
            </a:p>
          </p:txBody>
        </p:sp>
        <p:sp>
          <p:nvSpPr>
            <p:cNvPr id="17440" name="Oval 13"/>
            <p:cNvSpPr>
              <a:spLocks noChangeArrowheads="1"/>
            </p:cNvSpPr>
            <p:nvPr/>
          </p:nvSpPr>
          <p:spPr bwMode="auto">
            <a:xfrm>
              <a:off x="118" y="117"/>
              <a:ext cx="1461" cy="1462"/>
            </a:xfrm>
            <a:prstGeom prst="ellipse">
              <a:avLst/>
            </a:prstGeom>
            <a:gradFill rotWithShape="1">
              <a:gsLst>
                <a:gs pos="0">
                  <a:srgbClr val="3A7932"/>
                </a:gs>
                <a:gs pos="100000">
                  <a:schemeClr val="fo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pPr algn="r"/>
              <a:endParaRPr lang="zh-CN" altLang="en-US">
                <a:solidFill>
                  <a:srgbClr val="003366"/>
                </a:solidFill>
              </a:endParaRPr>
            </a:p>
          </p:txBody>
        </p:sp>
        <p:sp>
          <p:nvSpPr>
            <p:cNvPr id="17441" name="Oval 14"/>
            <p:cNvSpPr>
              <a:spLocks noChangeArrowheads="1"/>
            </p:cNvSpPr>
            <p:nvPr/>
          </p:nvSpPr>
          <p:spPr bwMode="auto">
            <a:xfrm>
              <a:off x="183" y="183"/>
              <a:ext cx="1317" cy="13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pPr algn="r"/>
              <a:endParaRPr lang="zh-CN" altLang="en-US">
                <a:solidFill>
                  <a:srgbClr val="003366"/>
                </a:solidFill>
              </a:endParaRPr>
            </a:p>
          </p:txBody>
        </p:sp>
        <p:sp>
          <p:nvSpPr>
            <p:cNvPr id="17442" name="Oval 15"/>
            <p:cNvSpPr>
              <a:spLocks noChangeArrowheads="1"/>
            </p:cNvSpPr>
            <p:nvPr/>
          </p:nvSpPr>
          <p:spPr bwMode="auto">
            <a:xfrm>
              <a:off x="204" y="204"/>
              <a:ext cx="1276" cy="127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pPr algn="r"/>
              <a:endParaRPr lang="zh-CN" altLang="en-US">
                <a:solidFill>
                  <a:srgbClr val="003366"/>
                </a:solidFill>
              </a:endParaRPr>
            </a:p>
          </p:txBody>
        </p:sp>
        <p:sp>
          <p:nvSpPr>
            <p:cNvPr id="17443" name="Oval 16"/>
            <p:cNvSpPr>
              <a:spLocks noChangeArrowheads="1"/>
            </p:cNvSpPr>
            <p:nvPr/>
          </p:nvSpPr>
          <p:spPr bwMode="auto">
            <a:xfrm>
              <a:off x="220" y="211"/>
              <a:ext cx="1246" cy="1246"/>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pPr algn="r"/>
              <a:endParaRPr lang="zh-CN" altLang="en-US">
                <a:solidFill>
                  <a:srgbClr val="003366"/>
                </a:solidFill>
              </a:endParaRPr>
            </a:p>
          </p:txBody>
        </p:sp>
        <p:sp>
          <p:nvSpPr>
            <p:cNvPr id="17444" name="Oval 17"/>
            <p:cNvSpPr>
              <a:spLocks noChangeArrowheads="1"/>
            </p:cNvSpPr>
            <p:nvPr/>
          </p:nvSpPr>
          <p:spPr bwMode="auto">
            <a:xfrm>
              <a:off x="234" y="223"/>
              <a:ext cx="1184" cy="1164"/>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pPr algn="r"/>
              <a:endParaRPr lang="zh-CN" altLang="en-US">
                <a:solidFill>
                  <a:srgbClr val="003366"/>
                </a:solidFill>
              </a:endParaRPr>
            </a:p>
          </p:txBody>
        </p:sp>
        <p:sp>
          <p:nvSpPr>
            <p:cNvPr id="17445" name="Oval 18"/>
            <p:cNvSpPr>
              <a:spLocks noChangeArrowheads="1"/>
            </p:cNvSpPr>
            <p:nvPr/>
          </p:nvSpPr>
          <p:spPr bwMode="auto">
            <a:xfrm>
              <a:off x="303" y="256"/>
              <a:ext cx="1053" cy="945"/>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pPr algn="r"/>
              <a:endParaRPr lang="zh-CN" altLang="en-US">
                <a:solidFill>
                  <a:srgbClr val="003366"/>
                </a:solidFill>
              </a:endParaRPr>
            </a:p>
          </p:txBody>
        </p:sp>
        <p:pic>
          <p:nvPicPr>
            <p:cNvPr id="17446" name="Picture 19" descr="ma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 y="354"/>
              <a:ext cx="1011" cy="1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12" name="组合 60"/>
          <p:cNvGrpSpPr>
            <a:grpSpLocks/>
          </p:cNvGrpSpPr>
          <p:nvPr/>
        </p:nvGrpSpPr>
        <p:grpSpPr bwMode="auto">
          <a:xfrm>
            <a:off x="2368550" y="1773238"/>
            <a:ext cx="6089650" cy="665162"/>
            <a:chOff x="2368550" y="1772854"/>
            <a:chExt cx="6089650" cy="665546"/>
          </a:xfrm>
        </p:grpSpPr>
        <p:sp>
          <p:nvSpPr>
            <p:cNvPr id="17431" name="Line 2"/>
            <p:cNvSpPr>
              <a:spLocks noChangeShapeType="1"/>
            </p:cNvSpPr>
            <p:nvPr/>
          </p:nvSpPr>
          <p:spPr bwMode="auto">
            <a:xfrm flipV="1">
              <a:off x="2368550" y="2057400"/>
              <a:ext cx="381000" cy="38100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32" name="Line 4"/>
            <p:cNvSpPr>
              <a:spLocks noChangeShapeType="1"/>
            </p:cNvSpPr>
            <p:nvPr/>
          </p:nvSpPr>
          <p:spPr bwMode="auto">
            <a:xfrm>
              <a:off x="2749550" y="2057400"/>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3" name="AutoShape 20"/>
            <p:cNvSpPr>
              <a:spLocks noChangeArrowheads="1"/>
            </p:cNvSpPr>
            <p:nvPr/>
          </p:nvSpPr>
          <p:spPr bwMode="auto">
            <a:xfrm>
              <a:off x="3352800" y="1828835"/>
              <a:ext cx="5105400" cy="488922"/>
            </a:xfrm>
            <a:prstGeom prst="roundRect">
              <a:avLst>
                <a:gd name="adj" fmla="val 50000"/>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r">
                <a:defRPr/>
              </a:pPr>
              <a:endParaRPr lang="zh-CN" altLang="en-US">
                <a:solidFill>
                  <a:srgbClr val="003366"/>
                </a:solidFill>
              </a:endParaRPr>
            </a:p>
          </p:txBody>
        </p:sp>
        <p:sp>
          <p:nvSpPr>
            <p:cNvPr id="17436" name="Rectangle 21"/>
            <p:cNvSpPr>
              <a:spLocks noChangeArrowheads="1"/>
            </p:cNvSpPr>
            <p:nvPr/>
          </p:nvSpPr>
          <p:spPr bwMode="auto">
            <a:xfrm>
              <a:off x="4743560" y="1772854"/>
              <a:ext cx="2348720" cy="52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514350" indent="-514350" algn="r"/>
              <a:r>
                <a:rPr lang="zh-CN" altLang="en-US" sz="2800" b="1">
                  <a:solidFill>
                    <a:srgbClr val="000000"/>
                  </a:solidFill>
                  <a:latin typeface="黑体" pitchFamily="49" charset="-122"/>
                  <a:ea typeface="黑体" pitchFamily="49" charset="-122"/>
                </a:rPr>
                <a:t>课题研究背景</a:t>
              </a:r>
            </a:p>
          </p:txBody>
        </p:sp>
        <p:sp>
          <p:nvSpPr>
            <p:cNvPr id="17437" name="Oval 26"/>
            <p:cNvSpPr>
              <a:spLocks noChangeArrowheads="1"/>
            </p:cNvSpPr>
            <p:nvPr/>
          </p:nvSpPr>
          <p:spPr bwMode="auto">
            <a:xfrm>
              <a:off x="3263900" y="1946303"/>
              <a:ext cx="228600" cy="228587"/>
            </a:xfrm>
            <a:prstGeom prst="ellipse">
              <a:avLst/>
            </a:prstGeom>
            <a:gradFill rotWithShape="1">
              <a:gsLst>
                <a:gs pos="0">
                  <a:srgbClr val="E96E29"/>
                </a:gs>
                <a:gs pos="100000">
                  <a:srgbClr val="9B491B"/>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lgn="r"/>
              <a:endParaRPr lang="zh-CN" altLang="en-US">
                <a:solidFill>
                  <a:srgbClr val="003366"/>
                </a:solidFill>
              </a:endParaRPr>
            </a:p>
          </p:txBody>
        </p:sp>
      </p:grpSp>
      <p:grpSp>
        <p:nvGrpSpPr>
          <p:cNvPr id="17413" name="组合 61"/>
          <p:cNvGrpSpPr>
            <a:grpSpLocks/>
          </p:cNvGrpSpPr>
          <p:nvPr/>
        </p:nvGrpSpPr>
        <p:grpSpPr bwMode="auto">
          <a:xfrm>
            <a:off x="2673350" y="2824163"/>
            <a:ext cx="5784850" cy="542925"/>
            <a:chOff x="2673350" y="2825549"/>
            <a:chExt cx="5784850" cy="541843"/>
          </a:xfrm>
        </p:grpSpPr>
        <p:sp>
          <p:nvSpPr>
            <p:cNvPr id="17425" name="Line 6"/>
            <p:cNvSpPr>
              <a:spLocks noChangeShapeType="1"/>
            </p:cNvSpPr>
            <p:nvPr/>
          </p:nvSpPr>
          <p:spPr bwMode="auto">
            <a:xfrm flipV="1">
              <a:off x="2673350" y="3120108"/>
              <a:ext cx="6858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06" name="AutoShape 22"/>
            <p:cNvSpPr>
              <a:spLocks noChangeArrowheads="1"/>
            </p:cNvSpPr>
            <p:nvPr/>
          </p:nvSpPr>
          <p:spPr bwMode="auto">
            <a:xfrm>
              <a:off x="3352800" y="2879416"/>
              <a:ext cx="5105400" cy="487976"/>
            </a:xfrm>
            <a:prstGeom prst="roundRect">
              <a:avLst>
                <a:gd name="adj" fmla="val 50000"/>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r">
                <a:defRPr/>
              </a:pPr>
              <a:endParaRPr lang="zh-CN" altLang="en-US">
                <a:solidFill>
                  <a:srgbClr val="003366"/>
                </a:solidFill>
              </a:endParaRPr>
            </a:p>
          </p:txBody>
        </p:sp>
        <p:sp>
          <p:nvSpPr>
            <p:cNvPr id="17429" name="Rectangle 23"/>
            <p:cNvSpPr>
              <a:spLocks noChangeArrowheads="1"/>
            </p:cNvSpPr>
            <p:nvPr/>
          </p:nvSpPr>
          <p:spPr bwMode="auto">
            <a:xfrm>
              <a:off x="4743560" y="2825549"/>
              <a:ext cx="2348720" cy="522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514350" indent="-514350" algn="r" eaLnBrk="0" hangingPunct="0"/>
              <a:r>
                <a:rPr lang="zh-CN" altLang="en-US" sz="2800" b="1">
                  <a:solidFill>
                    <a:srgbClr val="000000"/>
                  </a:solidFill>
                  <a:latin typeface="黑体" pitchFamily="49" charset="-122"/>
                  <a:ea typeface="黑体" pitchFamily="49" charset="-122"/>
                </a:rPr>
                <a:t>本文研究思路</a:t>
              </a:r>
            </a:p>
          </p:txBody>
        </p:sp>
        <p:sp>
          <p:nvSpPr>
            <p:cNvPr id="17430" name="Oval 27"/>
            <p:cNvSpPr>
              <a:spLocks noChangeArrowheads="1"/>
            </p:cNvSpPr>
            <p:nvPr/>
          </p:nvSpPr>
          <p:spPr bwMode="auto">
            <a:xfrm>
              <a:off x="3276600" y="3012058"/>
              <a:ext cx="228600" cy="228429"/>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lgn="r"/>
              <a:endParaRPr lang="zh-CN" altLang="en-US">
                <a:solidFill>
                  <a:srgbClr val="003366"/>
                </a:solidFill>
              </a:endParaRPr>
            </a:p>
          </p:txBody>
        </p:sp>
      </p:grpSp>
      <p:grpSp>
        <p:nvGrpSpPr>
          <p:cNvPr id="17414" name="组合 62"/>
          <p:cNvGrpSpPr>
            <a:grpSpLocks/>
          </p:cNvGrpSpPr>
          <p:nvPr/>
        </p:nvGrpSpPr>
        <p:grpSpPr bwMode="auto">
          <a:xfrm>
            <a:off x="2673350" y="3830638"/>
            <a:ext cx="5784850" cy="523875"/>
            <a:chOff x="2673350" y="3830952"/>
            <a:chExt cx="5784850" cy="523499"/>
          </a:xfrm>
        </p:grpSpPr>
        <p:sp>
          <p:nvSpPr>
            <p:cNvPr id="17421" name="Line 8"/>
            <p:cNvSpPr>
              <a:spLocks noChangeShapeType="1"/>
            </p:cNvSpPr>
            <p:nvPr/>
          </p:nvSpPr>
          <p:spPr bwMode="auto">
            <a:xfrm flipV="1">
              <a:off x="2673350" y="4074798"/>
              <a:ext cx="6858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4" name="AutoShape 29"/>
            <p:cNvSpPr>
              <a:spLocks noChangeArrowheads="1"/>
            </p:cNvSpPr>
            <p:nvPr/>
          </p:nvSpPr>
          <p:spPr bwMode="auto">
            <a:xfrm>
              <a:off x="3352800" y="3861092"/>
              <a:ext cx="5105400" cy="487013"/>
            </a:xfrm>
            <a:prstGeom prst="roundRect">
              <a:avLst>
                <a:gd name="adj" fmla="val 50000"/>
              </a:avLst>
            </a:prstGeom>
            <a:gradFill flip="none" rotWithShape="1">
              <a:gsLst>
                <a:gs pos="0">
                  <a:schemeClr val="tx1">
                    <a:lumMod val="60000"/>
                    <a:lumOff val="40000"/>
                    <a:tint val="66000"/>
                    <a:satMod val="160000"/>
                  </a:schemeClr>
                </a:gs>
                <a:gs pos="50000">
                  <a:schemeClr val="tx1">
                    <a:lumMod val="60000"/>
                    <a:lumOff val="40000"/>
                    <a:tint val="44500"/>
                    <a:satMod val="160000"/>
                  </a:schemeClr>
                </a:gs>
                <a:gs pos="100000">
                  <a:schemeClr val="tx1">
                    <a:lumMod val="60000"/>
                    <a:lumOff val="40000"/>
                    <a:tint val="23500"/>
                    <a:satMod val="160000"/>
                  </a:schemeClr>
                </a:gs>
              </a:gsLst>
              <a:lin ang="16200000" scaled="1"/>
              <a:tileRect/>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lgn="r">
                <a:defRPr/>
              </a:pPr>
              <a:endParaRPr lang="zh-CN" altLang="en-US">
                <a:solidFill>
                  <a:srgbClr val="003366"/>
                </a:solidFill>
              </a:endParaRPr>
            </a:p>
          </p:txBody>
        </p:sp>
        <p:sp>
          <p:nvSpPr>
            <p:cNvPr id="17423" name="Rectangle 30"/>
            <p:cNvSpPr>
              <a:spLocks noChangeArrowheads="1"/>
            </p:cNvSpPr>
            <p:nvPr/>
          </p:nvSpPr>
          <p:spPr bwMode="auto">
            <a:xfrm>
              <a:off x="5076056" y="3830952"/>
              <a:ext cx="1627369" cy="523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514350" indent="-514350" algn="r" eaLnBrk="0" hangingPunct="0"/>
              <a:r>
                <a:rPr lang="zh-CN" altLang="en-US" sz="2800" b="1">
                  <a:solidFill>
                    <a:srgbClr val="000000"/>
                  </a:solidFill>
                  <a:latin typeface="黑体" pitchFamily="49" charset="-122"/>
                  <a:ea typeface="黑体" pitchFamily="49" charset="-122"/>
                </a:rPr>
                <a:t>本文工作</a:t>
              </a:r>
            </a:p>
          </p:txBody>
        </p:sp>
        <p:sp>
          <p:nvSpPr>
            <p:cNvPr id="17424" name="Oval 31"/>
            <p:cNvSpPr>
              <a:spLocks noChangeArrowheads="1"/>
            </p:cNvSpPr>
            <p:nvPr/>
          </p:nvSpPr>
          <p:spPr bwMode="auto">
            <a:xfrm>
              <a:off x="3263900" y="3998845"/>
              <a:ext cx="228600" cy="229008"/>
            </a:xfrm>
            <a:prstGeom prst="ellipse">
              <a:avLst/>
            </a:prstGeom>
            <a:gradFill rotWithShape="1">
              <a:gsLst>
                <a:gs pos="0">
                  <a:srgbClr val="E96E29"/>
                </a:gs>
                <a:gs pos="100000">
                  <a:srgbClr val="9B491B"/>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lgn="r"/>
              <a:endParaRPr lang="zh-CN" altLang="en-US">
                <a:solidFill>
                  <a:srgbClr val="003366"/>
                </a:solidFill>
              </a:endParaRPr>
            </a:p>
          </p:txBody>
        </p:sp>
      </p:grpSp>
      <p:grpSp>
        <p:nvGrpSpPr>
          <p:cNvPr id="17415" name="组合 63"/>
          <p:cNvGrpSpPr>
            <a:grpSpLocks/>
          </p:cNvGrpSpPr>
          <p:nvPr/>
        </p:nvGrpSpPr>
        <p:grpSpPr bwMode="auto">
          <a:xfrm>
            <a:off x="2292350" y="4724400"/>
            <a:ext cx="6165850" cy="652463"/>
            <a:chOff x="2292350" y="4724400"/>
            <a:chExt cx="6165850" cy="651049"/>
          </a:xfrm>
        </p:grpSpPr>
        <p:sp>
          <p:nvSpPr>
            <p:cNvPr id="17416" name="Line 3"/>
            <p:cNvSpPr>
              <a:spLocks noChangeShapeType="1"/>
            </p:cNvSpPr>
            <p:nvPr/>
          </p:nvSpPr>
          <p:spPr bwMode="auto">
            <a:xfrm>
              <a:off x="2292350" y="4724400"/>
              <a:ext cx="457200" cy="30480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17" name="Line 5"/>
            <p:cNvSpPr>
              <a:spLocks noChangeShapeType="1"/>
            </p:cNvSpPr>
            <p:nvPr/>
          </p:nvSpPr>
          <p:spPr bwMode="auto">
            <a:xfrm>
              <a:off x="2749550" y="5029200"/>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18" name="AutoShape 32"/>
            <p:cNvSpPr>
              <a:spLocks noChangeArrowheads="1"/>
            </p:cNvSpPr>
            <p:nvPr/>
          </p:nvSpPr>
          <p:spPr bwMode="auto">
            <a:xfrm>
              <a:off x="3352800" y="4841761"/>
              <a:ext cx="5105400" cy="488476"/>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lgn="r"/>
              <a:endParaRPr lang="zh-CN" altLang="en-US">
                <a:solidFill>
                  <a:srgbClr val="003366"/>
                </a:solidFill>
              </a:endParaRPr>
            </a:p>
          </p:txBody>
        </p:sp>
        <p:sp>
          <p:nvSpPr>
            <p:cNvPr id="17419" name="Rectangle 33"/>
            <p:cNvSpPr>
              <a:spLocks noChangeArrowheads="1"/>
            </p:cNvSpPr>
            <p:nvPr/>
          </p:nvSpPr>
          <p:spPr bwMode="auto">
            <a:xfrm>
              <a:off x="4860032" y="4853128"/>
              <a:ext cx="1988045" cy="522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514350" indent="-514350" algn="r" eaLnBrk="0" hangingPunct="0"/>
              <a:r>
                <a:rPr lang="zh-CN" altLang="en-US" sz="2800" b="1">
                  <a:solidFill>
                    <a:srgbClr val="000000"/>
                  </a:solidFill>
                  <a:latin typeface="黑体" pitchFamily="49" charset="-122"/>
                  <a:ea typeface="黑体" pitchFamily="49" charset="-122"/>
                </a:rPr>
                <a:t>总结与展望</a:t>
              </a:r>
            </a:p>
          </p:txBody>
        </p:sp>
        <p:sp>
          <p:nvSpPr>
            <p:cNvPr id="17420" name="Oval 34"/>
            <p:cNvSpPr>
              <a:spLocks noChangeArrowheads="1"/>
            </p:cNvSpPr>
            <p:nvPr/>
          </p:nvSpPr>
          <p:spPr bwMode="auto">
            <a:xfrm>
              <a:off x="3276600" y="4974982"/>
              <a:ext cx="228600" cy="228379"/>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lgn="r"/>
              <a:endParaRPr lang="zh-CN" altLang="en-US">
                <a:solidFill>
                  <a:srgbClr val="003366"/>
                </a:solidFill>
              </a:endParaRPr>
            </a:p>
          </p:txBody>
        </p:sp>
      </p:grpSp>
    </p:spTree>
  </p:cSld>
  <p:clrMapOvr>
    <a:masterClrMapping/>
  </p:clrMapOvr>
  <p:transition advTm="2245">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27"/>
          <p:cNvSpPr>
            <a:spLocks noChangeArrowheads="1"/>
          </p:cNvSpPr>
          <p:nvPr/>
        </p:nvSpPr>
        <p:spPr bwMode="auto">
          <a:xfrm>
            <a:off x="560388" y="623888"/>
            <a:ext cx="2038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00"/>
                </a:solidFill>
                <a:latin typeface="黑体" pitchFamily="49" charset="-122"/>
                <a:ea typeface="黑体" pitchFamily="49" charset="-122"/>
                <a:cs typeface="Ebrima" pitchFamily="2" charset="0"/>
              </a:rPr>
              <a:t>本文工作</a:t>
            </a:r>
          </a:p>
        </p:txBody>
      </p:sp>
      <p:sp>
        <p:nvSpPr>
          <p:cNvPr id="8" name="矩形 7"/>
          <p:cNvSpPr/>
          <p:nvPr/>
        </p:nvSpPr>
        <p:spPr bwMode="auto">
          <a:xfrm>
            <a:off x="323528" y="1232756"/>
            <a:ext cx="8280920" cy="36000"/>
          </a:xfrm>
          <a:prstGeom prst="rect">
            <a:avLst/>
          </a:prstGeom>
          <a:gradFill flip="none" rotWithShape="1">
            <a:gsLst>
              <a:gs pos="0">
                <a:schemeClr val="accent4">
                  <a:lumMod val="90000"/>
                  <a:lumOff val="10000"/>
                  <a:shade val="30000"/>
                  <a:satMod val="115000"/>
                </a:schemeClr>
              </a:gs>
              <a:gs pos="50000">
                <a:schemeClr val="accent4">
                  <a:lumMod val="90000"/>
                  <a:lumOff val="10000"/>
                  <a:shade val="67500"/>
                  <a:satMod val="115000"/>
                </a:schemeClr>
              </a:gs>
              <a:gs pos="100000">
                <a:schemeClr val="accent4">
                  <a:lumMod val="90000"/>
                  <a:lumOff val="10000"/>
                  <a:shade val="100000"/>
                  <a:satMod val="115000"/>
                </a:schemeClr>
              </a:gs>
            </a:gsLst>
            <a:lin ang="2700000" scaled="1"/>
            <a:tileRect/>
          </a:gra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p:spPr>
        <p:txBody>
          <a:bodyPr/>
          <a:lstStyle/>
          <a:p>
            <a:pPr algn="r">
              <a:defRPr/>
            </a:pPr>
            <a:endParaRPr lang="zh-CN" altLang="en-US">
              <a:latin typeface="Arial" charset="0"/>
              <a:ea typeface="+mn-ea"/>
            </a:endParaRPr>
          </a:p>
        </p:txBody>
      </p:sp>
      <p:sp>
        <p:nvSpPr>
          <p:cNvPr id="18436" name="矩形 3"/>
          <p:cNvSpPr>
            <a:spLocks noChangeArrowheads="1"/>
          </p:cNvSpPr>
          <p:nvPr/>
        </p:nvSpPr>
        <p:spPr bwMode="auto">
          <a:xfrm>
            <a:off x="2286000" y="2828925"/>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a:p>
        </p:txBody>
      </p:sp>
      <p:sp>
        <p:nvSpPr>
          <p:cNvPr id="11" name="内容占位符 2"/>
          <p:cNvSpPr txBox="1">
            <a:spLocks/>
          </p:cNvSpPr>
          <p:nvPr/>
        </p:nvSpPr>
        <p:spPr bwMode="gray">
          <a:xfrm>
            <a:off x="419100" y="1628775"/>
            <a:ext cx="5160963"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Font typeface="Wingdings" pitchFamily="2" charset="2"/>
              <a:buChar char="Ø"/>
            </a:pPr>
            <a:r>
              <a:rPr lang="zh-CN" altLang="en-US" sz="2400">
                <a:solidFill>
                  <a:srgbClr val="000000"/>
                </a:solidFill>
                <a:latin typeface="黑体" pitchFamily="49" charset="-122"/>
                <a:ea typeface="黑体" pitchFamily="49" charset="-122"/>
              </a:rPr>
              <a:t>相关技术研究</a:t>
            </a:r>
          </a:p>
          <a:p>
            <a:pPr eaLnBrk="1" hangingPunct="1">
              <a:lnSpc>
                <a:spcPct val="120000"/>
              </a:lnSpc>
              <a:spcBef>
                <a:spcPct val="20000"/>
              </a:spcBef>
              <a:buFont typeface="Wingdings" pitchFamily="2" charset="2"/>
              <a:buChar char="Ø"/>
            </a:pPr>
            <a:r>
              <a:rPr lang="zh-CN" altLang="en-US" sz="2400">
                <a:solidFill>
                  <a:srgbClr val="000000"/>
                </a:solidFill>
                <a:latin typeface="黑体" pitchFamily="49" charset="-122"/>
                <a:ea typeface="黑体" pitchFamily="49" charset="-122"/>
              </a:rPr>
              <a:t>基于语义词典的情感词典构建</a:t>
            </a:r>
          </a:p>
          <a:p>
            <a:pPr eaLnBrk="1" hangingPunct="1">
              <a:lnSpc>
                <a:spcPct val="120000"/>
              </a:lnSpc>
              <a:spcBef>
                <a:spcPct val="20000"/>
              </a:spcBef>
              <a:buFont typeface="Wingdings" pitchFamily="2" charset="2"/>
              <a:buChar char="Ø"/>
            </a:pPr>
            <a:r>
              <a:rPr lang="zh-CN" altLang="en-US" sz="2400">
                <a:solidFill>
                  <a:srgbClr val="000000"/>
                </a:solidFill>
                <a:latin typeface="黑体" pitchFamily="49" charset="-122"/>
                <a:ea typeface="黑体" pitchFamily="49" charset="-122"/>
              </a:rPr>
              <a:t>基于语料资源的情感词典扩展</a:t>
            </a:r>
            <a:endParaRPr lang="en-US" altLang="zh-CN" sz="2400">
              <a:solidFill>
                <a:srgbClr val="000000"/>
              </a:solidFill>
              <a:latin typeface="黑体" pitchFamily="49" charset="-122"/>
              <a:ea typeface="黑体" pitchFamily="49" charset="-122"/>
            </a:endParaRPr>
          </a:p>
          <a:p>
            <a:pPr eaLnBrk="1" hangingPunct="1">
              <a:lnSpc>
                <a:spcPct val="120000"/>
              </a:lnSpc>
              <a:spcBef>
                <a:spcPct val="20000"/>
              </a:spcBef>
              <a:buFont typeface="Wingdings" pitchFamily="2" charset="2"/>
              <a:buChar char="Ø"/>
            </a:pPr>
            <a:r>
              <a:rPr lang="zh-CN" altLang="en-US" sz="2400">
                <a:solidFill>
                  <a:srgbClr val="000000"/>
                </a:solidFill>
                <a:latin typeface="黑体" pitchFamily="49" charset="-122"/>
                <a:ea typeface="黑体" pitchFamily="49" charset="-122"/>
              </a:rPr>
              <a:t>情感词典及其应用接口</a:t>
            </a:r>
          </a:p>
        </p:txBody>
      </p:sp>
      <p:pic>
        <p:nvPicPr>
          <p:cNvPr id="1843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392363"/>
            <a:ext cx="2954338" cy="300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 y="4498975"/>
            <a:ext cx="5041900"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4498975"/>
            <a:ext cx="2954338" cy="90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p:transition advTm="4787">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mph" presetSubtype="2" fill="hold" nodeType="clickEffect">
                                  <p:stCondLst>
                                    <p:cond delay="0"/>
                                  </p:stCondLst>
                                  <p:childTnLst>
                                    <p:animClr clrSpc="rgb" dir="cw">
                                      <p:cBhvr override="childStyle">
                                        <p:cTn id="11" dur="500" fill="hold"/>
                                        <p:tgtEl>
                                          <p:spTgt spid="11">
                                            <p:txEl>
                                              <p:pRg st="0" end="0"/>
                                            </p:txEl>
                                          </p:spTgt>
                                        </p:tgtEl>
                                        <p:attrNameLst>
                                          <p:attrName>style.color</p:attrName>
                                        </p:attrNameLst>
                                      </p:cBhvr>
                                      <p:to>
                                        <a:srgbClr val="FF0000"/>
                                      </p:to>
                                    </p:animClr>
                                  </p:childTnLst>
                                </p:cTn>
                              </p:par>
                              <p:par>
                                <p:cTn id="12" presetID="6" presetClass="emph" presetSubtype="0" fill="hold" nodeType="withEffect">
                                  <p:stCondLst>
                                    <p:cond delay="0"/>
                                  </p:stCondLst>
                                  <p:childTnLst>
                                    <p:animScale>
                                      <p:cBhvr>
                                        <p:cTn id="13" dur="1000" fill="hold"/>
                                        <p:tgtEl>
                                          <p:spTgt spid="48"/>
                                        </p:tgtEl>
                                      </p:cBhvr>
                                      <p:by x="50000" y="50000"/>
                                    </p:animScale>
                                  </p:childTnLst>
                                </p:cTn>
                              </p:par>
                              <p:par>
                                <p:cTn id="14" presetID="42" presetClass="path" presetSubtype="0" accel="50000" decel="50000" fill="hold" nodeType="withEffect">
                                  <p:stCondLst>
                                    <p:cond delay="0"/>
                                  </p:stCondLst>
                                  <p:childTnLst>
                                    <p:animMotion origin="layout" path="M 5E-6 2.22222E-6 L -0.4448 0.05139 " pathEditMode="relative" rAng="0" ptsTypes="AA">
                                      <p:cBhvr>
                                        <p:cTn id="15" dur="1000" fill="hold"/>
                                        <p:tgtEl>
                                          <p:spTgt spid="48"/>
                                        </p:tgtEl>
                                        <p:attrNameLst>
                                          <p:attrName>ppt_x</p:attrName>
                                          <p:attrName>ppt_y</p:attrName>
                                        </p:attrNameLst>
                                      </p:cBhvr>
                                      <p:rCtr x="-22240" y="2569"/>
                                    </p:animMotion>
                                  </p:childTnLst>
                                </p:cTn>
                              </p:par>
                              <p:par>
                                <p:cTn id="16" presetID="10" presetClass="exit" presetSubtype="0" fill="hold" nodeType="withEffect">
                                  <p:stCondLst>
                                    <p:cond delay="0"/>
                                  </p:stCondLst>
                                  <p:childTnLst>
                                    <p:animEffect transition="out" filter="fade">
                                      <p:cBhvr>
                                        <p:cTn id="17" dur="750"/>
                                        <p:tgtEl>
                                          <p:spTgt spid="48"/>
                                        </p:tgtEl>
                                      </p:cBhvr>
                                    </p:animEffect>
                                    <p:set>
                                      <p:cBhvr>
                                        <p:cTn id="18" dur="1" fill="hold">
                                          <p:stCondLst>
                                            <p:cond delay="749"/>
                                          </p:stCondLst>
                                        </p:cTn>
                                        <p:tgtEl>
                                          <p:spTgt spid="48"/>
                                        </p:tgtEl>
                                        <p:attrNameLst>
                                          <p:attrName>style.visibility</p:attrName>
                                        </p:attrNameLst>
                                      </p:cBhvr>
                                      <p:to>
                                        <p:strVal val="hidden"/>
                                      </p:to>
                                    </p:set>
                                  </p:childTnLst>
                                </p:cTn>
                              </p:par>
                              <p:par>
                                <p:cTn id="19" presetID="53" presetClass="entr" presetSubtype="16" fill="hold" nodeType="withEffect">
                                  <p:stCondLst>
                                    <p:cond delay="250"/>
                                  </p:stCondLst>
                                  <p:childTnLst>
                                    <p:set>
                                      <p:cBhvr>
                                        <p:cTn id="20" dur="1" fill="hold">
                                          <p:stCondLst>
                                            <p:cond delay="0"/>
                                          </p:stCondLst>
                                        </p:cTn>
                                        <p:tgtEl>
                                          <p:spTgt spid="99332"/>
                                        </p:tgtEl>
                                        <p:attrNameLst>
                                          <p:attrName>style.visibility</p:attrName>
                                        </p:attrNameLst>
                                      </p:cBhvr>
                                      <p:to>
                                        <p:strVal val="visible"/>
                                      </p:to>
                                    </p:set>
                                    <p:anim calcmode="lin" valueType="num">
                                      <p:cBhvr>
                                        <p:cTn id="21" dur="1000" fill="hold"/>
                                        <p:tgtEl>
                                          <p:spTgt spid="99332"/>
                                        </p:tgtEl>
                                        <p:attrNameLst>
                                          <p:attrName>ppt_w</p:attrName>
                                        </p:attrNameLst>
                                      </p:cBhvr>
                                      <p:tavLst>
                                        <p:tav tm="0">
                                          <p:val>
                                            <p:fltVal val="0"/>
                                          </p:val>
                                        </p:tav>
                                        <p:tav tm="100000">
                                          <p:val>
                                            <p:strVal val="#ppt_w"/>
                                          </p:val>
                                        </p:tav>
                                      </p:tavLst>
                                    </p:anim>
                                    <p:anim calcmode="lin" valueType="num">
                                      <p:cBhvr>
                                        <p:cTn id="22" dur="1000" fill="hold"/>
                                        <p:tgtEl>
                                          <p:spTgt spid="99332"/>
                                        </p:tgtEl>
                                        <p:attrNameLst>
                                          <p:attrName>ppt_h</p:attrName>
                                        </p:attrNameLst>
                                      </p:cBhvr>
                                      <p:tavLst>
                                        <p:tav tm="0">
                                          <p:val>
                                            <p:fltVal val="0"/>
                                          </p:val>
                                        </p:tav>
                                        <p:tav tm="100000">
                                          <p:val>
                                            <p:strVal val="#ppt_h"/>
                                          </p:val>
                                        </p:tav>
                                      </p:tavLst>
                                    </p:anim>
                                    <p:animEffect transition="in" filter="fade">
                                      <p:cBhvr>
                                        <p:cTn id="23" dur="1000"/>
                                        <p:tgtEl>
                                          <p:spTgt spid="99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8.5"/>
</p:tagLst>
</file>

<file path=ppt/tags/tag10.xml><?xml version="1.0" encoding="utf-8"?>
<p:tagLst xmlns:a="http://schemas.openxmlformats.org/drawingml/2006/main" xmlns:r="http://schemas.openxmlformats.org/officeDocument/2006/relationships" xmlns:p="http://schemas.openxmlformats.org/presentationml/2006/main">
  <p:tag name="TIMING" val="|16.2"/>
</p:tagLst>
</file>

<file path=ppt/tags/tag11.xml><?xml version="1.0" encoding="utf-8"?>
<p:tagLst xmlns:a="http://schemas.openxmlformats.org/drawingml/2006/main" xmlns:r="http://schemas.openxmlformats.org/officeDocument/2006/relationships" xmlns:p="http://schemas.openxmlformats.org/presentationml/2006/main">
  <p:tag name="TIMING" val="|1.8|7.9|10.8"/>
</p:tagLst>
</file>

<file path=ppt/tags/tag12.xml><?xml version="1.0" encoding="utf-8"?>
<p:tagLst xmlns:a="http://schemas.openxmlformats.org/drawingml/2006/main" xmlns:r="http://schemas.openxmlformats.org/officeDocument/2006/relationships" xmlns:p="http://schemas.openxmlformats.org/presentationml/2006/main">
  <p:tag name="TIMING" val="|9.5|15.6"/>
</p:tagLst>
</file>

<file path=ppt/tags/tag13.xml><?xml version="1.0" encoding="utf-8"?>
<p:tagLst xmlns:a="http://schemas.openxmlformats.org/drawingml/2006/main" xmlns:r="http://schemas.openxmlformats.org/officeDocument/2006/relationships" xmlns:p="http://schemas.openxmlformats.org/presentationml/2006/main">
  <p:tag name="TIMING" val="|12.9|10.6"/>
</p:tagLst>
</file>

<file path=ppt/tags/tag2.xml><?xml version="1.0" encoding="utf-8"?>
<p:tagLst xmlns:a="http://schemas.openxmlformats.org/drawingml/2006/main" xmlns:r="http://schemas.openxmlformats.org/officeDocument/2006/relationships" xmlns:p="http://schemas.openxmlformats.org/presentationml/2006/main">
  <p:tag name="TIMING" val="|8.6|4.5|5.7|1.6|4.3|7.2"/>
</p:tagLst>
</file>

<file path=ppt/tags/tag3.xml><?xml version="1.0" encoding="utf-8"?>
<p:tagLst xmlns:a="http://schemas.openxmlformats.org/drawingml/2006/main" xmlns:r="http://schemas.openxmlformats.org/officeDocument/2006/relationships" xmlns:p="http://schemas.openxmlformats.org/presentationml/2006/main">
  <p:tag name="TIMING" val="|1.6"/>
</p:tagLst>
</file>

<file path=ppt/tags/tag4.xml><?xml version="1.0" encoding="utf-8"?>
<p:tagLst xmlns:a="http://schemas.openxmlformats.org/drawingml/2006/main" xmlns:r="http://schemas.openxmlformats.org/officeDocument/2006/relationships" xmlns:p="http://schemas.openxmlformats.org/presentationml/2006/main">
  <p:tag name="TIMING" val="|6.6|7"/>
</p:tagLst>
</file>

<file path=ppt/tags/tag5.xml><?xml version="1.0" encoding="utf-8"?>
<p:tagLst xmlns:a="http://schemas.openxmlformats.org/drawingml/2006/main" xmlns:r="http://schemas.openxmlformats.org/officeDocument/2006/relationships" xmlns:p="http://schemas.openxmlformats.org/presentationml/2006/main">
  <p:tag name="TIMING" val="|14.1|29.6"/>
</p:tagLst>
</file>

<file path=ppt/tags/tag6.xml><?xml version="1.0" encoding="utf-8"?>
<p:tagLst xmlns:a="http://schemas.openxmlformats.org/drawingml/2006/main" xmlns:r="http://schemas.openxmlformats.org/officeDocument/2006/relationships" xmlns:p="http://schemas.openxmlformats.org/presentationml/2006/main">
  <p:tag name="TIMING" val="|29|18.4|8.5|7.1|7.4"/>
</p:tagLst>
</file>

<file path=ppt/tags/tag7.xml><?xml version="1.0" encoding="utf-8"?>
<p:tagLst xmlns:a="http://schemas.openxmlformats.org/drawingml/2006/main" xmlns:r="http://schemas.openxmlformats.org/officeDocument/2006/relationships" xmlns:p="http://schemas.openxmlformats.org/presentationml/2006/main">
  <p:tag name="TIMING" val="|12.3"/>
</p:tagLst>
</file>

<file path=ppt/tags/tag8.xml><?xml version="1.0" encoding="utf-8"?>
<p:tagLst xmlns:a="http://schemas.openxmlformats.org/drawingml/2006/main" xmlns:r="http://schemas.openxmlformats.org/officeDocument/2006/relationships" xmlns:p="http://schemas.openxmlformats.org/presentationml/2006/main">
  <p:tag name="TIMING" val="|13.4"/>
</p:tagLst>
</file>

<file path=ppt/tags/tag9.xml><?xml version="1.0" encoding="utf-8"?>
<p:tagLst xmlns:a="http://schemas.openxmlformats.org/drawingml/2006/main" xmlns:r="http://schemas.openxmlformats.org/officeDocument/2006/relationships" xmlns:p="http://schemas.openxmlformats.org/presentationml/2006/main">
  <p:tag name="TIMING" val="|15.7"/>
</p:tagLst>
</file>

<file path=ppt/theme/theme1.xml><?xml version="1.0" encoding="utf-8"?>
<a:theme xmlns:a="http://schemas.openxmlformats.org/drawingml/2006/main" name="230TGp_report_light">
  <a:themeElements>
    <a:clrScheme name="04 1">
      <a:dk1>
        <a:srgbClr val="003366"/>
      </a:dk1>
      <a:lt1>
        <a:srgbClr val="FFFFFF"/>
      </a:lt1>
      <a:dk2>
        <a:srgbClr val="3EB1CC"/>
      </a:dk2>
      <a:lt2>
        <a:srgbClr val="DDDDDD"/>
      </a:lt2>
      <a:accent1>
        <a:srgbClr val="438ACB"/>
      </a:accent1>
      <a:accent2>
        <a:srgbClr val="77AE26"/>
      </a:accent2>
      <a:accent3>
        <a:srgbClr val="FFFFFF"/>
      </a:accent3>
      <a:accent4>
        <a:srgbClr val="002A56"/>
      </a:accent4>
      <a:accent5>
        <a:srgbClr val="B0C4E2"/>
      </a:accent5>
      <a:accent6>
        <a:srgbClr val="6B9D21"/>
      </a:accent6>
      <a:hlink>
        <a:srgbClr val="6E815B"/>
      </a:hlink>
      <a:folHlink>
        <a:srgbClr val="76A0CA"/>
      </a:folHlink>
    </a:clrScheme>
    <a:fontScheme name="0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04 1">
        <a:dk1>
          <a:srgbClr val="003366"/>
        </a:dk1>
        <a:lt1>
          <a:srgbClr val="FFFFFF"/>
        </a:lt1>
        <a:dk2>
          <a:srgbClr val="3EB1CC"/>
        </a:dk2>
        <a:lt2>
          <a:srgbClr val="DDDDDD"/>
        </a:lt2>
        <a:accent1>
          <a:srgbClr val="438ACB"/>
        </a:accent1>
        <a:accent2>
          <a:srgbClr val="77AE26"/>
        </a:accent2>
        <a:accent3>
          <a:srgbClr val="FFFFFF"/>
        </a:accent3>
        <a:accent4>
          <a:srgbClr val="002A56"/>
        </a:accent4>
        <a:accent5>
          <a:srgbClr val="B0C4E2"/>
        </a:accent5>
        <a:accent6>
          <a:srgbClr val="6B9D21"/>
        </a:accent6>
        <a:hlink>
          <a:srgbClr val="6E815B"/>
        </a:hlink>
        <a:folHlink>
          <a:srgbClr val="76A0CA"/>
        </a:folHlink>
      </a:clrScheme>
      <a:clrMap bg1="lt1" tx1="dk1" bg2="lt2" tx2="dk2" accent1="accent1" accent2="accent2" accent3="accent3" accent4="accent4" accent5="accent5" accent6="accent6" hlink="hlink" folHlink="folHlink"/>
    </a:extraClrScheme>
    <a:extraClrScheme>
      <a:clrScheme name="04 2">
        <a:dk1>
          <a:srgbClr val="30311D"/>
        </a:dk1>
        <a:lt1>
          <a:srgbClr val="FFFFFF"/>
        </a:lt1>
        <a:dk2>
          <a:srgbClr val="D59D81"/>
        </a:dk2>
        <a:lt2>
          <a:srgbClr val="DDDDDD"/>
        </a:lt2>
        <a:accent1>
          <a:srgbClr val="617CD3"/>
        </a:accent1>
        <a:accent2>
          <a:srgbClr val="93B75F"/>
        </a:accent2>
        <a:accent3>
          <a:srgbClr val="FFFFFF"/>
        </a:accent3>
        <a:accent4>
          <a:srgbClr val="272817"/>
        </a:accent4>
        <a:accent5>
          <a:srgbClr val="B7BFE6"/>
        </a:accent5>
        <a:accent6>
          <a:srgbClr val="85A655"/>
        </a:accent6>
        <a:hlink>
          <a:srgbClr val="557B97"/>
        </a:hlink>
        <a:folHlink>
          <a:srgbClr val="9778B4"/>
        </a:folHlink>
      </a:clrScheme>
      <a:clrMap bg1="lt1" tx1="dk1" bg2="lt2" tx2="dk2" accent1="accent1" accent2="accent2" accent3="accent3" accent4="accent4" accent5="accent5" accent6="accent6" hlink="hlink" folHlink="folHlink"/>
    </a:extraClrScheme>
    <a:extraClrScheme>
      <a:clrScheme name="04 3">
        <a:dk1>
          <a:srgbClr val="000066"/>
        </a:dk1>
        <a:lt1>
          <a:srgbClr val="FFFFFF"/>
        </a:lt1>
        <a:dk2>
          <a:srgbClr val="0D5597"/>
        </a:dk2>
        <a:lt2>
          <a:srgbClr val="DDDDDD"/>
        </a:lt2>
        <a:accent1>
          <a:srgbClr val="428E71"/>
        </a:accent1>
        <a:accent2>
          <a:srgbClr val="3F90BD"/>
        </a:accent2>
        <a:accent3>
          <a:srgbClr val="FFFFFF"/>
        </a:accent3>
        <a:accent4>
          <a:srgbClr val="000056"/>
        </a:accent4>
        <a:accent5>
          <a:srgbClr val="B0C6BB"/>
        </a:accent5>
        <a:accent6>
          <a:srgbClr val="3882AB"/>
        </a:accent6>
        <a:hlink>
          <a:srgbClr val="7D7E89"/>
        </a:hlink>
        <a:folHlink>
          <a:srgbClr val="8AC4C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230TGp_report_light">
  <a:themeElements>
    <a:clrScheme name="04 1">
      <a:dk1>
        <a:srgbClr val="003366"/>
      </a:dk1>
      <a:lt1>
        <a:srgbClr val="FFFFFF"/>
      </a:lt1>
      <a:dk2>
        <a:srgbClr val="3EB1CC"/>
      </a:dk2>
      <a:lt2>
        <a:srgbClr val="DDDDDD"/>
      </a:lt2>
      <a:accent1>
        <a:srgbClr val="438ACB"/>
      </a:accent1>
      <a:accent2>
        <a:srgbClr val="77AE26"/>
      </a:accent2>
      <a:accent3>
        <a:srgbClr val="FFFFFF"/>
      </a:accent3>
      <a:accent4>
        <a:srgbClr val="002A56"/>
      </a:accent4>
      <a:accent5>
        <a:srgbClr val="B0C4E2"/>
      </a:accent5>
      <a:accent6>
        <a:srgbClr val="6B9D21"/>
      </a:accent6>
      <a:hlink>
        <a:srgbClr val="6E815B"/>
      </a:hlink>
      <a:folHlink>
        <a:srgbClr val="76A0CA"/>
      </a:folHlink>
    </a:clrScheme>
    <a:fontScheme name="0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04 1">
        <a:dk1>
          <a:srgbClr val="003366"/>
        </a:dk1>
        <a:lt1>
          <a:srgbClr val="FFFFFF"/>
        </a:lt1>
        <a:dk2>
          <a:srgbClr val="3EB1CC"/>
        </a:dk2>
        <a:lt2>
          <a:srgbClr val="DDDDDD"/>
        </a:lt2>
        <a:accent1>
          <a:srgbClr val="438ACB"/>
        </a:accent1>
        <a:accent2>
          <a:srgbClr val="77AE26"/>
        </a:accent2>
        <a:accent3>
          <a:srgbClr val="FFFFFF"/>
        </a:accent3>
        <a:accent4>
          <a:srgbClr val="002A56"/>
        </a:accent4>
        <a:accent5>
          <a:srgbClr val="B0C4E2"/>
        </a:accent5>
        <a:accent6>
          <a:srgbClr val="6B9D21"/>
        </a:accent6>
        <a:hlink>
          <a:srgbClr val="6E815B"/>
        </a:hlink>
        <a:folHlink>
          <a:srgbClr val="76A0CA"/>
        </a:folHlink>
      </a:clrScheme>
      <a:clrMap bg1="lt1" tx1="dk1" bg2="lt2" tx2="dk2" accent1="accent1" accent2="accent2" accent3="accent3" accent4="accent4" accent5="accent5" accent6="accent6" hlink="hlink" folHlink="folHlink"/>
    </a:extraClrScheme>
    <a:extraClrScheme>
      <a:clrScheme name="04 2">
        <a:dk1>
          <a:srgbClr val="30311D"/>
        </a:dk1>
        <a:lt1>
          <a:srgbClr val="FFFFFF"/>
        </a:lt1>
        <a:dk2>
          <a:srgbClr val="D59D81"/>
        </a:dk2>
        <a:lt2>
          <a:srgbClr val="DDDDDD"/>
        </a:lt2>
        <a:accent1>
          <a:srgbClr val="617CD3"/>
        </a:accent1>
        <a:accent2>
          <a:srgbClr val="93B75F"/>
        </a:accent2>
        <a:accent3>
          <a:srgbClr val="FFFFFF"/>
        </a:accent3>
        <a:accent4>
          <a:srgbClr val="272817"/>
        </a:accent4>
        <a:accent5>
          <a:srgbClr val="B7BFE6"/>
        </a:accent5>
        <a:accent6>
          <a:srgbClr val="85A655"/>
        </a:accent6>
        <a:hlink>
          <a:srgbClr val="557B97"/>
        </a:hlink>
        <a:folHlink>
          <a:srgbClr val="9778B4"/>
        </a:folHlink>
      </a:clrScheme>
      <a:clrMap bg1="lt1" tx1="dk1" bg2="lt2" tx2="dk2" accent1="accent1" accent2="accent2" accent3="accent3" accent4="accent4" accent5="accent5" accent6="accent6" hlink="hlink" folHlink="folHlink"/>
    </a:extraClrScheme>
    <a:extraClrScheme>
      <a:clrScheme name="04 3">
        <a:dk1>
          <a:srgbClr val="000066"/>
        </a:dk1>
        <a:lt1>
          <a:srgbClr val="FFFFFF"/>
        </a:lt1>
        <a:dk2>
          <a:srgbClr val="0D5597"/>
        </a:dk2>
        <a:lt2>
          <a:srgbClr val="DDDDDD"/>
        </a:lt2>
        <a:accent1>
          <a:srgbClr val="428E71"/>
        </a:accent1>
        <a:accent2>
          <a:srgbClr val="3F90BD"/>
        </a:accent2>
        <a:accent3>
          <a:srgbClr val="FFFFFF"/>
        </a:accent3>
        <a:accent4>
          <a:srgbClr val="000056"/>
        </a:accent4>
        <a:accent5>
          <a:srgbClr val="B0C6BB"/>
        </a:accent5>
        <a:accent6>
          <a:srgbClr val="3882AB"/>
        </a:accent6>
        <a:hlink>
          <a:srgbClr val="7D7E89"/>
        </a:hlink>
        <a:folHlink>
          <a:srgbClr val="8AC4C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230TGp_report_light">
  <a:themeElements>
    <a:clrScheme name="04 1">
      <a:dk1>
        <a:srgbClr val="003366"/>
      </a:dk1>
      <a:lt1>
        <a:srgbClr val="FFFFFF"/>
      </a:lt1>
      <a:dk2>
        <a:srgbClr val="3EB1CC"/>
      </a:dk2>
      <a:lt2>
        <a:srgbClr val="DDDDDD"/>
      </a:lt2>
      <a:accent1>
        <a:srgbClr val="438ACB"/>
      </a:accent1>
      <a:accent2>
        <a:srgbClr val="77AE26"/>
      </a:accent2>
      <a:accent3>
        <a:srgbClr val="FFFFFF"/>
      </a:accent3>
      <a:accent4>
        <a:srgbClr val="002A56"/>
      </a:accent4>
      <a:accent5>
        <a:srgbClr val="B0C4E2"/>
      </a:accent5>
      <a:accent6>
        <a:srgbClr val="6B9D21"/>
      </a:accent6>
      <a:hlink>
        <a:srgbClr val="6E815B"/>
      </a:hlink>
      <a:folHlink>
        <a:srgbClr val="76A0CA"/>
      </a:folHlink>
    </a:clrScheme>
    <a:fontScheme name="0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04 1">
        <a:dk1>
          <a:srgbClr val="003366"/>
        </a:dk1>
        <a:lt1>
          <a:srgbClr val="FFFFFF"/>
        </a:lt1>
        <a:dk2>
          <a:srgbClr val="3EB1CC"/>
        </a:dk2>
        <a:lt2>
          <a:srgbClr val="DDDDDD"/>
        </a:lt2>
        <a:accent1>
          <a:srgbClr val="438ACB"/>
        </a:accent1>
        <a:accent2>
          <a:srgbClr val="77AE26"/>
        </a:accent2>
        <a:accent3>
          <a:srgbClr val="FFFFFF"/>
        </a:accent3>
        <a:accent4>
          <a:srgbClr val="002A56"/>
        </a:accent4>
        <a:accent5>
          <a:srgbClr val="B0C4E2"/>
        </a:accent5>
        <a:accent6>
          <a:srgbClr val="6B9D21"/>
        </a:accent6>
        <a:hlink>
          <a:srgbClr val="6E815B"/>
        </a:hlink>
        <a:folHlink>
          <a:srgbClr val="76A0CA"/>
        </a:folHlink>
      </a:clrScheme>
      <a:clrMap bg1="lt1" tx1="dk1" bg2="lt2" tx2="dk2" accent1="accent1" accent2="accent2" accent3="accent3" accent4="accent4" accent5="accent5" accent6="accent6" hlink="hlink" folHlink="folHlink"/>
    </a:extraClrScheme>
    <a:extraClrScheme>
      <a:clrScheme name="04 2">
        <a:dk1>
          <a:srgbClr val="30311D"/>
        </a:dk1>
        <a:lt1>
          <a:srgbClr val="FFFFFF"/>
        </a:lt1>
        <a:dk2>
          <a:srgbClr val="D59D81"/>
        </a:dk2>
        <a:lt2>
          <a:srgbClr val="DDDDDD"/>
        </a:lt2>
        <a:accent1>
          <a:srgbClr val="617CD3"/>
        </a:accent1>
        <a:accent2>
          <a:srgbClr val="93B75F"/>
        </a:accent2>
        <a:accent3>
          <a:srgbClr val="FFFFFF"/>
        </a:accent3>
        <a:accent4>
          <a:srgbClr val="272817"/>
        </a:accent4>
        <a:accent5>
          <a:srgbClr val="B7BFE6"/>
        </a:accent5>
        <a:accent6>
          <a:srgbClr val="85A655"/>
        </a:accent6>
        <a:hlink>
          <a:srgbClr val="557B97"/>
        </a:hlink>
        <a:folHlink>
          <a:srgbClr val="9778B4"/>
        </a:folHlink>
      </a:clrScheme>
      <a:clrMap bg1="lt1" tx1="dk1" bg2="lt2" tx2="dk2" accent1="accent1" accent2="accent2" accent3="accent3" accent4="accent4" accent5="accent5" accent6="accent6" hlink="hlink" folHlink="folHlink"/>
    </a:extraClrScheme>
    <a:extraClrScheme>
      <a:clrScheme name="04 3">
        <a:dk1>
          <a:srgbClr val="000066"/>
        </a:dk1>
        <a:lt1>
          <a:srgbClr val="FFFFFF"/>
        </a:lt1>
        <a:dk2>
          <a:srgbClr val="0D5597"/>
        </a:dk2>
        <a:lt2>
          <a:srgbClr val="DDDDDD"/>
        </a:lt2>
        <a:accent1>
          <a:srgbClr val="428E71"/>
        </a:accent1>
        <a:accent2>
          <a:srgbClr val="3F90BD"/>
        </a:accent2>
        <a:accent3>
          <a:srgbClr val="FFFFFF"/>
        </a:accent3>
        <a:accent4>
          <a:srgbClr val="000056"/>
        </a:accent4>
        <a:accent5>
          <a:srgbClr val="B0C6BB"/>
        </a:accent5>
        <a:accent6>
          <a:srgbClr val="3882AB"/>
        </a:accent6>
        <a:hlink>
          <a:srgbClr val="7D7E89"/>
        </a:hlink>
        <a:folHlink>
          <a:srgbClr val="8AC4C4"/>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230TGp_report_light</Template>
  <TotalTime>4326</TotalTime>
  <Words>1151</Words>
  <Application>Microsoft Office PowerPoint</Application>
  <PresentationFormat>全屏显示(4:3)</PresentationFormat>
  <Paragraphs>259</Paragraphs>
  <Slides>40</Slides>
  <Notes>27</Notes>
  <HiddenSlides>0</HiddenSlides>
  <MMClips>0</MMClips>
  <ScaleCrop>false</ScaleCrop>
  <HeadingPairs>
    <vt:vector size="6" baseType="variant">
      <vt:variant>
        <vt:lpstr>主题</vt:lpstr>
      </vt:variant>
      <vt:variant>
        <vt:i4>3</vt:i4>
      </vt:variant>
      <vt:variant>
        <vt:lpstr>嵌入 OLE 服务器</vt:lpstr>
      </vt:variant>
      <vt:variant>
        <vt:i4>1</vt:i4>
      </vt:variant>
      <vt:variant>
        <vt:lpstr>幻灯片标题</vt:lpstr>
      </vt:variant>
      <vt:variant>
        <vt:i4>40</vt:i4>
      </vt:variant>
    </vt:vector>
  </HeadingPairs>
  <TitlesOfParts>
    <vt:vector size="44" baseType="lpstr">
      <vt:lpstr>230TGp_report_light</vt:lpstr>
      <vt:lpstr>1_230TGp_report_light</vt:lpstr>
      <vt:lpstr>2_230TGp_report_light</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Windows 用户</dc:creator>
  <cp:lastModifiedBy>Windows 用户</cp:lastModifiedBy>
  <cp:revision>173</cp:revision>
  <dcterms:created xsi:type="dcterms:W3CDTF">2011-07-17T02:58:56Z</dcterms:created>
  <dcterms:modified xsi:type="dcterms:W3CDTF">2012-06-07T17:42:19Z</dcterms:modified>
</cp:coreProperties>
</file>